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Georgia" panose="02040502050405020303" pitchFamily="18" charset="0"/>
      <p:regular r:id="rId11"/>
      <p:bold r:id="rId12"/>
      <p:italic r:id="rId13"/>
      <p:boldItalic r:id="rId14"/>
    </p:embeddedFont>
    <p:embeddedFont>
      <p:font typeface="Heebo Light" pitchFamily="2" charset="-79"/>
      <p:regular r:id="rId15"/>
    </p:embeddedFont>
    <p:embeddedFont>
      <p:font typeface="Montserrat" panose="00000500000000000000" pitchFamily="2"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0A2C"/>
    <a:srgbClr val="7EC8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24657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028355"/>
            <a:ext cx="7556421" cy="1240155"/>
          </a:xfrm>
          <a:prstGeom prst="rect">
            <a:avLst/>
          </a:prstGeom>
          <a:noFill/>
          <a:ln/>
        </p:spPr>
        <p:txBody>
          <a:bodyPr wrap="square" lIns="0" tIns="0" rIns="0" bIns="0" rtlCol="0" anchor="t"/>
          <a:lstStyle/>
          <a:p>
            <a:pPr marL="0" indent="0" algn="l">
              <a:lnSpc>
                <a:spcPts val="4850"/>
              </a:lnSpc>
              <a:buNone/>
            </a:pPr>
            <a:r>
              <a:rPr lang="en-US" sz="3900" dirty="0" err="1">
                <a:solidFill>
                  <a:srgbClr val="F2F0F4"/>
                </a:solidFill>
                <a:latin typeface="Montserrat" pitchFamily="34" charset="0"/>
                <a:ea typeface="Montserrat" pitchFamily="34" charset="-122"/>
                <a:cs typeface="Montserrat" pitchFamily="34" charset="-120"/>
              </a:rPr>
              <a:t>Emotector</a:t>
            </a:r>
            <a:r>
              <a:rPr lang="en-US" sz="3900">
                <a:solidFill>
                  <a:srgbClr val="F2F0F4"/>
                </a:solidFill>
                <a:latin typeface="Montserrat" pitchFamily="34" charset="0"/>
                <a:ea typeface="Montserrat" pitchFamily="34" charset="-122"/>
                <a:cs typeface="Montserrat" pitchFamily="34" charset="-120"/>
              </a:rPr>
              <a:t> : </a:t>
            </a:r>
            <a:r>
              <a:rPr lang="en-US" sz="3900" dirty="0">
                <a:solidFill>
                  <a:srgbClr val="F2F0F4"/>
                </a:solidFill>
                <a:latin typeface="Montserrat" pitchFamily="34" charset="0"/>
                <a:ea typeface="Montserrat" pitchFamily="34" charset="-122"/>
                <a:cs typeface="Montserrat" pitchFamily="34" charset="-120"/>
              </a:rPr>
              <a:t>Decoding Emotions, One Face at a Time</a:t>
            </a:r>
            <a:endParaRPr lang="en-US" sz="3900" dirty="0"/>
          </a:p>
        </p:txBody>
      </p:sp>
      <p:sp>
        <p:nvSpPr>
          <p:cNvPr id="4" name="Text 1"/>
          <p:cNvSpPr/>
          <p:nvPr/>
        </p:nvSpPr>
        <p:spPr>
          <a:xfrm>
            <a:off x="6280190" y="4566166"/>
            <a:ext cx="7556421" cy="63507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As an intern at </a:t>
            </a:r>
            <a:r>
              <a:rPr lang="en-US" sz="1550" b="1" dirty="0" err="1">
                <a:solidFill>
                  <a:srgbClr val="DCD7E5"/>
                </a:solidFill>
                <a:latin typeface="Heebo Light" pitchFamily="34" charset="0"/>
                <a:ea typeface="Heebo Light" pitchFamily="34" charset="-122"/>
                <a:cs typeface="Heebo Light" pitchFamily="34" charset="-120"/>
              </a:rPr>
              <a:t>TopNotch</a:t>
            </a:r>
            <a:r>
              <a:rPr lang="en-US" sz="1550" b="1" dirty="0">
                <a:solidFill>
                  <a:srgbClr val="DCD7E5"/>
                </a:solidFill>
                <a:latin typeface="Heebo Light" pitchFamily="34" charset="0"/>
                <a:ea typeface="Heebo Light" pitchFamily="34" charset="-122"/>
                <a:cs typeface="Heebo Light" pitchFamily="34" charset="-120"/>
              </a:rPr>
              <a:t> Solutions</a:t>
            </a:r>
            <a:r>
              <a:rPr lang="en-US" sz="1550" dirty="0">
                <a:solidFill>
                  <a:srgbClr val="DCD7E5"/>
                </a:solidFill>
                <a:latin typeface="Heebo Light" pitchFamily="34" charset="0"/>
                <a:ea typeface="Heebo Light" pitchFamily="34" charset="-122"/>
                <a:cs typeface="Heebo Light" pitchFamily="34" charset="-120"/>
              </a:rPr>
              <a:t>, I developed </a:t>
            </a:r>
            <a:r>
              <a:rPr lang="en-US" sz="1550" b="1" i="1" dirty="0">
                <a:solidFill>
                  <a:srgbClr val="DCD7E5"/>
                </a:solidFill>
                <a:latin typeface="Georgia" panose="02040502050405020303" pitchFamily="18" charset="0"/>
                <a:ea typeface="Heebo Light" pitchFamily="34" charset="-122"/>
                <a:cs typeface="Heebo Light" pitchFamily="34" charset="-120"/>
              </a:rPr>
              <a:t>Emotector</a:t>
            </a:r>
            <a:r>
              <a:rPr lang="en-US" sz="1550" b="1" dirty="0">
                <a:solidFill>
                  <a:srgbClr val="DCD7E5"/>
                </a:solidFill>
                <a:latin typeface="Georgia" panose="02040502050405020303" pitchFamily="18" charset="0"/>
                <a:ea typeface="Heebo Light" pitchFamily="34" charset="-122"/>
                <a:cs typeface="Heebo Light" pitchFamily="34" charset="-120"/>
              </a:rPr>
              <a:t>,</a:t>
            </a:r>
            <a:r>
              <a:rPr lang="en-US" sz="1550" dirty="0">
                <a:solidFill>
                  <a:srgbClr val="DCD7E5"/>
                </a:solidFill>
                <a:latin typeface="Heebo Light" pitchFamily="34" charset="0"/>
                <a:ea typeface="Heebo Light" pitchFamily="34" charset="-122"/>
                <a:cs typeface="Heebo Light" pitchFamily="34" charset="-120"/>
              </a:rPr>
              <a:t> a facial emotion detection system using deep learning.</a:t>
            </a:r>
            <a:endParaRPr lang="en-US" sz="1550" dirty="0"/>
          </a:p>
        </p:txBody>
      </p:sp>
      <p:sp>
        <p:nvSpPr>
          <p:cNvPr id="6" name="Rectangle 5">
            <a:extLst>
              <a:ext uri="{FF2B5EF4-FFF2-40B4-BE49-F238E27FC236}">
                <a16:creationId xmlns:a16="http://schemas.microsoft.com/office/drawing/2014/main" id="{515D86F4-EE43-B239-1993-D01FF0EAC0E6}"/>
              </a:ext>
            </a:extLst>
          </p:cNvPr>
          <p:cNvSpPr/>
          <p:nvPr/>
        </p:nvSpPr>
        <p:spPr>
          <a:xfrm>
            <a:off x="0" y="7594522"/>
            <a:ext cx="14630400" cy="63507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0D4251C2-1668-51E4-1049-D2DF86CE00E7}"/>
              </a:ext>
            </a:extLst>
          </p:cNvPr>
          <p:cNvSpPr txBox="1"/>
          <p:nvPr/>
        </p:nvSpPr>
        <p:spPr>
          <a:xfrm>
            <a:off x="6280190" y="7484126"/>
            <a:ext cx="8616428" cy="643702"/>
          </a:xfrm>
          <a:prstGeom prst="rect">
            <a:avLst/>
          </a:prstGeom>
          <a:noFill/>
        </p:spPr>
        <p:txBody>
          <a:bodyPr wrap="square" rtlCol="0">
            <a:spAutoFit/>
          </a:bodyPr>
          <a:lstStyle/>
          <a:p>
            <a:pPr>
              <a:lnSpc>
                <a:spcPts val="4850"/>
              </a:lnSpc>
            </a:pPr>
            <a:r>
              <a:rPr lang="en-US" sz="2400" dirty="0" err="1">
                <a:solidFill>
                  <a:srgbClr val="0D0A2C"/>
                </a:solidFill>
                <a:latin typeface="Montserrat" pitchFamily="34" charset="0"/>
                <a:ea typeface="Montserrat" pitchFamily="34" charset="-122"/>
                <a:cs typeface="Montserrat" pitchFamily="34" charset="-120"/>
              </a:rPr>
              <a:t>Emotector</a:t>
            </a:r>
            <a:r>
              <a:rPr lang="en-US" sz="2400" dirty="0">
                <a:solidFill>
                  <a:srgbClr val="0D0A2C"/>
                </a:solidFill>
                <a:latin typeface="Montserrat" pitchFamily="34" charset="0"/>
                <a:ea typeface="Montserrat" pitchFamily="34" charset="-122"/>
                <a:cs typeface="Montserrat" pitchFamily="34" charset="-120"/>
              </a:rPr>
              <a:t> : Decoding Emotions, One Face at a Time</a:t>
            </a:r>
            <a:endParaRPr lang="en-US" sz="2400" dirty="0">
              <a:solidFill>
                <a:srgbClr val="0D0A2C"/>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06993" y="767834"/>
            <a:ext cx="7933373" cy="552212"/>
          </a:xfrm>
          <a:prstGeom prst="rect">
            <a:avLst/>
          </a:prstGeom>
          <a:noFill/>
          <a:ln/>
        </p:spPr>
        <p:txBody>
          <a:bodyPr wrap="none" lIns="0" tIns="0" rIns="0" bIns="0" rtlCol="0" anchor="t"/>
          <a:lstStyle/>
          <a:p>
            <a:pPr marL="0" indent="0" algn="l">
              <a:lnSpc>
                <a:spcPts val="4300"/>
              </a:lnSpc>
              <a:buNone/>
            </a:pPr>
            <a:r>
              <a:rPr lang="en-US" sz="3450" dirty="0">
                <a:solidFill>
                  <a:srgbClr val="F2F0F4"/>
                </a:solidFill>
                <a:latin typeface="Montserrat" pitchFamily="34" charset="0"/>
                <a:ea typeface="Montserrat" pitchFamily="34" charset="-122"/>
                <a:cs typeface="Montserrat" pitchFamily="34" charset="-120"/>
              </a:rPr>
              <a:t>Decoding the Spectrum of Emotion</a:t>
            </a:r>
            <a:endParaRPr lang="en-US" sz="3450" dirty="0"/>
          </a:p>
        </p:txBody>
      </p:sp>
      <p:sp>
        <p:nvSpPr>
          <p:cNvPr id="3" name="Text 1"/>
          <p:cNvSpPr/>
          <p:nvPr/>
        </p:nvSpPr>
        <p:spPr>
          <a:xfrm>
            <a:off x="706993" y="1673543"/>
            <a:ext cx="13216414" cy="565785"/>
          </a:xfrm>
          <a:prstGeom prst="rect">
            <a:avLst/>
          </a:prstGeom>
          <a:noFill/>
          <a:ln/>
        </p:spPr>
        <p:txBody>
          <a:bodyPr wrap="square" lIns="0" tIns="0" rIns="0" bIns="0" rtlCol="0" anchor="t"/>
          <a:lstStyle/>
          <a:p>
            <a:pPr marL="0" indent="0" algn="l">
              <a:lnSpc>
                <a:spcPts val="2200"/>
              </a:lnSpc>
              <a:buNone/>
            </a:pPr>
            <a:r>
              <a:rPr lang="en-US" sz="1350" dirty="0">
                <a:solidFill>
                  <a:srgbClr val="DCD7E5"/>
                </a:solidFill>
                <a:latin typeface="Heebo Light" pitchFamily="34" charset="0"/>
                <a:ea typeface="Heebo Light" pitchFamily="34" charset="-122"/>
                <a:cs typeface="Heebo Light" pitchFamily="34" charset="-120"/>
              </a:rPr>
              <a:t>Emotector is designed to go beyond simple positive or negative classifications. Our trained AI model can detect range of human emotions, providing a richer, more accurate understanding of an individual's state.</a:t>
            </a:r>
            <a:endParaRPr lang="en-US" sz="1350" dirty="0"/>
          </a:p>
        </p:txBody>
      </p:sp>
      <p:pic>
        <p:nvPicPr>
          <p:cNvPr id="4" name="Image 0" descr="preencoded.png"/>
          <p:cNvPicPr>
            <a:picLocks noChangeAspect="1"/>
          </p:cNvPicPr>
          <p:nvPr/>
        </p:nvPicPr>
        <p:blipFill>
          <a:blip r:embed="rId3"/>
          <a:stretch>
            <a:fillRect/>
          </a:stretch>
        </p:blipFill>
        <p:spPr>
          <a:xfrm>
            <a:off x="706993" y="2438162"/>
            <a:ext cx="530185" cy="530185"/>
          </a:xfrm>
          <a:prstGeom prst="rect">
            <a:avLst/>
          </a:prstGeom>
        </p:spPr>
      </p:pic>
      <p:sp>
        <p:nvSpPr>
          <p:cNvPr id="5" name="Text 2"/>
          <p:cNvSpPr/>
          <p:nvPr/>
        </p:nvSpPr>
        <p:spPr>
          <a:xfrm>
            <a:off x="1458039" y="2587228"/>
            <a:ext cx="2209324" cy="276225"/>
          </a:xfrm>
          <a:prstGeom prst="rect">
            <a:avLst/>
          </a:prstGeom>
          <a:noFill/>
          <a:ln/>
        </p:spPr>
        <p:txBody>
          <a:bodyPr wrap="none" lIns="0" tIns="0" rIns="0" bIns="0" rtlCol="0" anchor="t"/>
          <a:lstStyle/>
          <a:p>
            <a:pPr marL="0" indent="0" algn="l">
              <a:lnSpc>
                <a:spcPts val="2150"/>
              </a:lnSpc>
              <a:buNone/>
            </a:pPr>
            <a:r>
              <a:rPr lang="en-US" sz="1700" dirty="0">
                <a:solidFill>
                  <a:srgbClr val="DCD7E5"/>
                </a:solidFill>
                <a:latin typeface="Montserrat" pitchFamily="34" charset="0"/>
                <a:ea typeface="Montserrat" pitchFamily="34" charset="-122"/>
                <a:cs typeface="Montserrat" pitchFamily="34" charset="-120"/>
              </a:rPr>
              <a:t>Happy</a:t>
            </a:r>
            <a:endParaRPr lang="en-US" sz="1700" dirty="0"/>
          </a:p>
        </p:txBody>
      </p:sp>
      <p:sp>
        <p:nvSpPr>
          <p:cNvPr id="6" name="Text 3"/>
          <p:cNvSpPr/>
          <p:nvPr/>
        </p:nvSpPr>
        <p:spPr>
          <a:xfrm>
            <a:off x="1458039" y="2969419"/>
            <a:ext cx="3507105" cy="848678"/>
          </a:xfrm>
          <a:prstGeom prst="rect">
            <a:avLst/>
          </a:prstGeom>
          <a:noFill/>
          <a:ln/>
        </p:spPr>
        <p:txBody>
          <a:bodyPr wrap="square" lIns="0" tIns="0" rIns="0" bIns="0" rtlCol="0" anchor="t"/>
          <a:lstStyle/>
          <a:p>
            <a:pPr marL="0" indent="0" algn="l">
              <a:lnSpc>
                <a:spcPts val="2200"/>
              </a:lnSpc>
              <a:buNone/>
            </a:pPr>
            <a:r>
              <a:rPr lang="en-US" sz="1350" dirty="0">
                <a:solidFill>
                  <a:srgbClr val="DCD7E5"/>
                </a:solidFill>
                <a:latin typeface="Heebo Light" pitchFamily="34" charset="0"/>
                <a:ea typeface="Heebo Light" pitchFamily="34" charset="-122"/>
                <a:cs typeface="Heebo Light" pitchFamily="34" charset="-120"/>
              </a:rPr>
              <a:t>Recognizing genuine happiness, from subtle smiles to broad grins, indicating positive sentiment and engagement.</a:t>
            </a:r>
            <a:endParaRPr lang="en-US" sz="1350" dirty="0"/>
          </a:p>
        </p:txBody>
      </p:sp>
      <p:pic>
        <p:nvPicPr>
          <p:cNvPr id="7" name="Image 1" descr="preencoded.png"/>
          <p:cNvPicPr>
            <a:picLocks noChangeAspect="1"/>
          </p:cNvPicPr>
          <p:nvPr/>
        </p:nvPicPr>
        <p:blipFill>
          <a:blip r:embed="rId4"/>
          <a:stretch>
            <a:fillRect/>
          </a:stretch>
        </p:blipFill>
        <p:spPr>
          <a:xfrm>
            <a:off x="5186005" y="2438162"/>
            <a:ext cx="530185" cy="530185"/>
          </a:xfrm>
          <a:prstGeom prst="rect">
            <a:avLst/>
          </a:prstGeom>
        </p:spPr>
      </p:pic>
      <p:sp>
        <p:nvSpPr>
          <p:cNvPr id="8" name="Text 4"/>
          <p:cNvSpPr/>
          <p:nvPr/>
        </p:nvSpPr>
        <p:spPr>
          <a:xfrm>
            <a:off x="5937052" y="2587228"/>
            <a:ext cx="2209324" cy="276225"/>
          </a:xfrm>
          <a:prstGeom prst="rect">
            <a:avLst/>
          </a:prstGeom>
          <a:noFill/>
          <a:ln/>
        </p:spPr>
        <p:txBody>
          <a:bodyPr wrap="none" lIns="0" tIns="0" rIns="0" bIns="0" rtlCol="0" anchor="t"/>
          <a:lstStyle/>
          <a:p>
            <a:pPr marL="0" indent="0" algn="l">
              <a:lnSpc>
                <a:spcPts val="2150"/>
              </a:lnSpc>
              <a:buNone/>
            </a:pPr>
            <a:r>
              <a:rPr lang="en-US" sz="1700" dirty="0">
                <a:solidFill>
                  <a:srgbClr val="DCD7E5"/>
                </a:solidFill>
                <a:latin typeface="Montserrat" pitchFamily="34" charset="0"/>
                <a:ea typeface="Montserrat" pitchFamily="34" charset="-122"/>
                <a:cs typeface="Montserrat" pitchFamily="34" charset="-120"/>
              </a:rPr>
              <a:t>Sad</a:t>
            </a:r>
            <a:endParaRPr lang="en-US" sz="1700" dirty="0"/>
          </a:p>
        </p:txBody>
      </p:sp>
      <p:sp>
        <p:nvSpPr>
          <p:cNvPr id="9" name="Text 5"/>
          <p:cNvSpPr/>
          <p:nvPr/>
        </p:nvSpPr>
        <p:spPr>
          <a:xfrm>
            <a:off x="5937052" y="2969419"/>
            <a:ext cx="3507224" cy="848678"/>
          </a:xfrm>
          <a:prstGeom prst="rect">
            <a:avLst/>
          </a:prstGeom>
          <a:noFill/>
          <a:ln/>
        </p:spPr>
        <p:txBody>
          <a:bodyPr wrap="square" lIns="0" tIns="0" rIns="0" bIns="0" rtlCol="0" anchor="t"/>
          <a:lstStyle/>
          <a:p>
            <a:pPr marL="0" indent="0" algn="l">
              <a:lnSpc>
                <a:spcPts val="2200"/>
              </a:lnSpc>
              <a:buNone/>
            </a:pPr>
            <a:r>
              <a:rPr lang="en-US" sz="1350" dirty="0">
                <a:solidFill>
                  <a:srgbClr val="DCD7E5"/>
                </a:solidFill>
                <a:latin typeface="Heebo Light" pitchFamily="34" charset="0"/>
                <a:ea typeface="Heebo Light" pitchFamily="34" charset="-122"/>
                <a:cs typeface="Heebo Light" pitchFamily="34" charset="-120"/>
              </a:rPr>
              <a:t>Identifying expressions of sorrow or melancholy, enabling empathetic responses and deeper insights into user experience.</a:t>
            </a:r>
            <a:endParaRPr lang="en-US" sz="1350" dirty="0"/>
          </a:p>
        </p:txBody>
      </p:sp>
      <p:pic>
        <p:nvPicPr>
          <p:cNvPr id="10" name="Image 2" descr="preencoded.png"/>
          <p:cNvPicPr>
            <a:picLocks noChangeAspect="1"/>
          </p:cNvPicPr>
          <p:nvPr/>
        </p:nvPicPr>
        <p:blipFill>
          <a:blip r:embed="rId5"/>
          <a:stretch>
            <a:fillRect/>
          </a:stretch>
        </p:blipFill>
        <p:spPr>
          <a:xfrm>
            <a:off x="9665137" y="2438162"/>
            <a:ext cx="530185" cy="530185"/>
          </a:xfrm>
          <a:prstGeom prst="rect">
            <a:avLst/>
          </a:prstGeom>
        </p:spPr>
      </p:pic>
      <p:sp>
        <p:nvSpPr>
          <p:cNvPr id="11" name="Text 6"/>
          <p:cNvSpPr/>
          <p:nvPr/>
        </p:nvSpPr>
        <p:spPr>
          <a:xfrm>
            <a:off x="10416183" y="2587228"/>
            <a:ext cx="2209324" cy="276225"/>
          </a:xfrm>
          <a:prstGeom prst="rect">
            <a:avLst/>
          </a:prstGeom>
          <a:noFill/>
          <a:ln/>
        </p:spPr>
        <p:txBody>
          <a:bodyPr wrap="none" lIns="0" tIns="0" rIns="0" bIns="0" rtlCol="0" anchor="t"/>
          <a:lstStyle/>
          <a:p>
            <a:pPr marL="0" indent="0" algn="l">
              <a:lnSpc>
                <a:spcPts val="2150"/>
              </a:lnSpc>
              <a:buNone/>
            </a:pPr>
            <a:r>
              <a:rPr lang="en-US" sz="1700" dirty="0">
                <a:solidFill>
                  <a:srgbClr val="DCD7E5"/>
                </a:solidFill>
                <a:latin typeface="Montserrat" pitchFamily="34" charset="0"/>
                <a:ea typeface="Montserrat" pitchFamily="34" charset="-122"/>
                <a:cs typeface="Montserrat" pitchFamily="34" charset="-120"/>
              </a:rPr>
              <a:t>Angry</a:t>
            </a:r>
            <a:endParaRPr lang="en-US" sz="1700" dirty="0"/>
          </a:p>
        </p:txBody>
      </p:sp>
      <p:sp>
        <p:nvSpPr>
          <p:cNvPr id="12" name="Text 7"/>
          <p:cNvSpPr/>
          <p:nvPr/>
        </p:nvSpPr>
        <p:spPr>
          <a:xfrm>
            <a:off x="10416183" y="2969419"/>
            <a:ext cx="3507105" cy="848678"/>
          </a:xfrm>
          <a:prstGeom prst="rect">
            <a:avLst/>
          </a:prstGeom>
          <a:noFill/>
          <a:ln/>
        </p:spPr>
        <p:txBody>
          <a:bodyPr wrap="square" lIns="0" tIns="0" rIns="0" bIns="0" rtlCol="0" anchor="t"/>
          <a:lstStyle/>
          <a:p>
            <a:pPr marL="0" indent="0" algn="l">
              <a:lnSpc>
                <a:spcPts val="2200"/>
              </a:lnSpc>
              <a:buNone/>
            </a:pPr>
            <a:r>
              <a:rPr lang="en-US" sz="1350" dirty="0">
                <a:solidFill>
                  <a:srgbClr val="DCD7E5"/>
                </a:solidFill>
                <a:latin typeface="Heebo Light" pitchFamily="34" charset="0"/>
                <a:ea typeface="Heebo Light" pitchFamily="34" charset="-122"/>
                <a:cs typeface="Heebo Light" pitchFamily="34" charset="-120"/>
              </a:rPr>
              <a:t>Detecting frustration or aggression, crucial for customer service, conflict resolution, and user feedback analysis.</a:t>
            </a:r>
            <a:endParaRPr lang="en-US" sz="1350" dirty="0"/>
          </a:p>
        </p:txBody>
      </p:sp>
      <p:pic>
        <p:nvPicPr>
          <p:cNvPr id="13" name="Image 3" descr="preencoded.png"/>
          <p:cNvPicPr>
            <a:picLocks noChangeAspect="1"/>
          </p:cNvPicPr>
          <p:nvPr/>
        </p:nvPicPr>
        <p:blipFill>
          <a:blip r:embed="rId6"/>
          <a:stretch>
            <a:fillRect/>
          </a:stretch>
        </p:blipFill>
        <p:spPr>
          <a:xfrm>
            <a:off x="706993" y="4259937"/>
            <a:ext cx="530185" cy="530185"/>
          </a:xfrm>
          <a:prstGeom prst="rect">
            <a:avLst/>
          </a:prstGeom>
        </p:spPr>
      </p:pic>
      <p:sp>
        <p:nvSpPr>
          <p:cNvPr id="14" name="Text 8"/>
          <p:cNvSpPr/>
          <p:nvPr/>
        </p:nvSpPr>
        <p:spPr>
          <a:xfrm>
            <a:off x="1458039" y="4409003"/>
            <a:ext cx="2209324" cy="276225"/>
          </a:xfrm>
          <a:prstGeom prst="rect">
            <a:avLst/>
          </a:prstGeom>
          <a:noFill/>
          <a:ln/>
        </p:spPr>
        <p:txBody>
          <a:bodyPr wrap="none" lIns="0" tIns="0" rIns="0" bIns="0" rtlCol="0" anchor="t"/>
          <a:lstStyle/>
          <a:p>
            <a:pPr marL="0" indent="0" algn="l">
              <a:lnSpc>
                <a:spcPts val="2150"/>
              </a:lnSpc>
              <a:buNone/>
            </a:pPr>
            <a:r>
              <a:rPr lang="en-US" sz="1700" dirty="0">
                <a:solidFill>
                  <a:srgbClr val="DCD7E5"/>
                </a:solidFill>
                <a:latin typeface="Montserrat" pitchFamily="34" charset="0"/>
                <a:ea typeface="Montserrat" pitchFamily="34" charset="-122"/>
                <a:cs typeface="Montserrat" pitchFamily="34" charset="-120"/>
              </a:rPr>
              <a:t>Surprise</a:t>
            </a:r>
            <a:endParaRPr lang="en-US" sz="1700" dirty="0"/>
          </a:p>
        </p:txBody>
      </p:sp>
      <p:sp>
        <p:nvSpPr>
          <p:cNvPr id="15" name="Text 9"/>
          <p:cNvSpPr/>
          <p:nvPr/>
        </p:nvSpPr>
        <p:spPr>
          <a:xfrm>
            <a:off x="1458039" y="4791194"/>
            <a:ext cx="3507105" cy="848678"/>
          </a:xfrm>
          <a:prstGeom prst="rect">
            <a:avLst/>
          </a:prstGeom>
          <a:noFill/>
          <a:ln/>
        </p:spPr>
        <p:txBody>
          <a:bodyPr wrap="square" lIns="0" tIns="0" rIns="0" bIns="0" rtlCol="0" anchor="t"/>
          <a:lstStyle/>
          <a:p>
            <a:pPr marL="0" indent="0" algn="l">
              <a:lnSpc>
                <a:spcPts val="2200"/>
              </a:lnSpc>
              <a:buNone/>
            </a:pPr>
            <a:r>
              <a:rPr lang="en-US" sz="1350" dirty="0">
                <a:solidFill>
                  <a:srgbClr val="DCD7E5"/>
                </a:solidFill>
                <a:latin typeface="Heebo Light" pitchFamily="34" charset="0"/>
                <a:ea typeface="Heebo Light" pitchFamily="34" charset="-122"/>
                <a:cs typeface="Heebo Light" pitchFamily="34" charset="-120"/>
              </a:rPr>
              <a:t>Capturing moments of astonishment or unexpected reactions, valuable for content effectiveness and engagement metrics.</a:t>
            </a:r>
            <a:endParaRPr lang="en-US" sz="1350" dirty="0"/>
          </a:p>
        </p:txBody>
      </p:sp>
      <p:pic>
        <p:nvPicPr>
          <p:cNvPr id="16" name="Image 4" descr="preencoded.png"/>
          <p:cNvPicPr>
            <a:picLocks noChangeAspect="1"/>
          </p:cNvPicPr>
          <p:nvPr/>
        </p:nvPicPr>
        <p:blipFill>
          <a:blip r:embed="rId7"/>
          <a:stretch>
            <a:fillRect/>
          </a:stretch>
        </p:blipFill>
        <p:spPr>
          <a:xfrm>
            <a:off x="5186005" y="4259937"/>
            <a:ext cx="530185" cy="530185"/>
          </a:xfrm>
          <a:prstGeom prst="rect">
            <a:avLst/>
          </a:prstGeom>
        </p:spPr>
      </p:pic>
      <p:sp>
        <p:nvSpPr>
          <p:cNvPr id="17" name="Text 10"/>
          <p:cNvSpPr/>
          <p:nvPr/>
        </p:nvSpPr>
        <p:spPr>
          <a:xfrm>
            <a:off x="5937052" y="4409003"/>
            <a:ext cx="2209324" cy="276225"/>
          </a:xfrm>
          <a:prstGeom prst="rect">
            <a:avLst/>
          </a:prstGeom>
          <a:noFill/>
          <a:ln/>
        </p:spPr>
        <p:txBody>
          <a:bodyPr wrap="none" lIns="0" tIns="0" rIns="0" bIns="0" rtlCol="0" anchor="t"/>
          <a:lstStyle/>
          <a:p>
            <a:pPr marL="0" indent="0" algn="l">
              <a:lnSpc>
                <a:spcPts val="2150"/>
              </a:lnSpc>
              <a:buNone/>
            </a:pPr>
            <a:r>
              <a:rPr lang="en-US" sz="1700" dirty="0">
                <a:solidFill>
                  <a:srgbClr val="DCD7E5"/>
                </a:solidFill>
                <a:latin typeface="Montserrat" pitchFamily="34" charset="0"/>
                <a:ea typeface="Montserrat" pitchFamily="34" charset="-122"/>
                <a:cs typeface="Montserrat" pitchFamily="34" charset="-120"/>
              </a:rPr>
              <a:t>Fear</a:t>
            </a:r>
            <a:endParaRPr lang="en-US" sz="1700" dirty="0"/>
          </a:p>
        </p:txBody>
      </p:sp>
      <p:sp>
        <p:nvSpPr>
          <p:cNvPr id="18" name="Text 11"/>
          <p:cNvSpPr/>
          <p:nvPr/>
        </p:nvSpPr>
        <p:spPr>
          <a:xfrm>
            <a:off x="5937052" y="4791194"/>
            <a:ext cx="3507224" cy="848678"/>
          </a:xfrm>
          <a:prstGeom prst="rect">
            <a:avLst/>
          </a:prstGeom>
          <a:noFill/>
          <a:ln/>
        </p:spPr>
        <p:txBody>
          <a:bodyPr wrap="square" lIns="0" tIns="0" rIns="0" bIns="0" rtlCol="0" anchor="t"/>
          <a:lstStyle/>
          <a:p>
            <a:pPr marL="0" indent="0" algn="l">
              <a:lnSpc>
                <a:spcPts val="2200"/>
              </a:lnSpc>
              <a:buNone/>
            </a:pPr>
            <a:r>
              <a:rPr lang="en-US" sz="1350" dirty="0">
                <a:solidFill>
                  <a:srgbClr val="DCD7E5"/>
                </a:solidFill>
                <a:latin typeface="Heebo Light" pitchFamily="34" charset="0"/>
                <a:ea typeface="Heebo Light" pitchFamily="34" charset="-122"/>
                <a:cs typeface="Heebo Light" pitchFamily="34" charset="-120"/>
              </a:rPr>
              <a:t>Recognizing signs of apprehension or fear, important in safety assessments, user comfort, and stress detection scenarios.</a:t>
            </a:r>
            <a:endParaRPr lang="en-US" sz="1350" dirty="0"/>
          </a:p>
        </p:txBody>
      </p:sp>
      <p:pic>
        <p:nvPicPr>
          <p:cNvPr id="19" name="Image 5" descr="preencoded.png"/>
          <p:cNvPicPr>
            <a:picLocks noChangeAspect="1"/>
          </p:cNvPicPr>
          <p:nvPr/>
        </p:nvPicPr>
        <p:blipFill>
          <a:blip r:embed="rId8"/>
          <a:stretch>
            <a:fillRect/>
          </a:stretch>
        </p:blipFill>
        <p:spPr>
          <a:xfrm>
            <a:off x="9665137" y="4259937"/>
            <a:ext cx="530185" cy="530185"/>
          </a:xfrm>
          <a:prstGeom prst="rect">
            <a:avLst/>
          </a:prstGeom>
        </p:spPr>
      </p:pic>
      <p:sp>
        <p:nvSpPr>
          <p:cNvPr id="20" name="Text 12"/>
          <p:cNvSpPr/>
          <p:nvPr/>
        </p:nvSpPr>
        <p:spPr>
          <a:xfrm>
            <a:off x="10416183" y="4409003"/>
            <a:ext cx="2209324" cy="276225"/>
          </a:xfrm>
          <a:prstGeom prst="rect">
            <a:avLst/>
          </a:prstGeom>
          <a:noFill/>
          <a:ln/>
        </p:spPr>
        <p:txBody>
          <a:bodyPr wrap="none" lIns="0" tIns="0" rIns="0" bIns="0" rtlCol="0" anchor="t"/>
          <a:lstStyle/>
          <a:p>
            <a:pPr marL="0" indent="0" algn="l">
              <a:lnSpc>
                <a:spcPts val="2150"/>
              </a:lnSpc>
              <a:buNone/>
            </a:pPr>
            <a:r>
              <a:rPr lang="en-US" sz="1700" dirty="0">
                <a:solidFill>
                  <a:srgbClr val="DCD7E5"/>
                </a:solidFill>
                <a:latin typeface="Montserrat" pitchFamily="34" charset="0"/>
                <a:ea typeface="Montserrat" pitchFamily="34" charset="-122"/>
                <a:cs typeface="Montserrat" pitchFamily="34" charset="-120"/>
              </a:rPr>
              <a:t>Disgust</a:t>
            </a:r>
            <a:endParaRPr lang="en-US" sz="1700" dirty="0"/>
          </a:p>
        </p:txBody>
      </p:sp>
      <p:sp>
        <p:nvSpPr>
          <p:cNvPr id="21" name="Text 13"/>
          <p:cNvSpPr/>
          <p:nvPr/>
        </p:nvSpPr>
        <p:spPr>
          <a:xfrm>
            <a:off x="10416183" y="4791194"/>
            <a:ext cx="3507105" cy="848678"/>
          </a:xfrm>
          <a:prstGeom prst="rect">
            <a:avLst/>
          </a:prstGeom>
          <a:noFill/>
          <a:ln/>
        </p:spPr>
        <p:txBody>
          <a:bodyPr wrap="square" lIns="0" tIns="0" rIns="0" bIns="0" rtlCol="0" anchor="t"/>
          <a:lstStyle/>
          <a:p>
            <a:pPr marL="0" indent="0" algn="l">
              <a:lnSpc>
                <a:spcPts val="2200"/>
              </a:lnSpc>
              <a:buNone/>
            </a:pPr>
            <a:r>
              <a:rPr lang="en-US" sz="1350" dirty="0">
                <a:solidFill>
                  <a:srgbClr val="DCD7E5"/>
                </a:solidFill>
                <a:latin typeface="Heebo Light" pitchFamily="34" charset="0"/>
                <a:ea typeface="Heebo Light" pitchFamily="34" charset="-122"/>
                <a:cs typeface="Heebo Light" pitchFamily="34" charset="-120"/>
              </a:rPr>
              <a:t>Identifying aversion or strong disapproval, useful for product feedback, content filtering, and understanding user preferences.</a:t>
            </a:r>
            <a:endParaRPr lang="en-US" sz="1350" dirty="0"/>
          </a:p>
        </p:txBody>
      </p:sp>
      <p:pic>
        <p:nvPicPr>
          <p:cNvPr id="22" name="Image 6" descr="preencoded.png"/>
          <p:cNvPicPr>
            <a:picLocks noChangeAspect="1"/>
          </p:cNvPicPr>
          <p:nvPr/>
        </p:nvPicPr>
        <p:blipFill>
          <a:blip r:embed="rId9"/>
          <a:stretch>
            <a:fillRect/>
          </a:stretch>
        </p:blipFill>
        <p:spPr>
          <a:xfrm>
            <a:off x="706993" y="6081713"/>
            <a:ext cx="530185" cy="530185"/>
          </a:xfrm>
          <a:prstGeom prst="rect">
            <a:avLst/>
          </a:prstGeom>
        </p:spPr>
      </p:pic>
      <p:sp>
        <p:nvSpPr>
          <p:cNvPr id="23" name="Text 14"/>
          <p:cNvSpPr/>
          <p:nvPr/>
        </p:nvSpPr>
        <p:spPr>
          <a:xfrm>
            <a:off x="1458039" y="6230779"/>
            <a:ext cx="2209324" cy="276225"/>
          </a:xfrm>
          <a:prstGeom prst="rect">
            <a:avLst/>
          </a:prstGeom>
          <a:noFill/>
          <a:ln/>
        </p:spPr>
        <p:txBody>
          <a:bodyPr wrap="none" lIns="0" tIns="0" rIns="0" bIns="0" rtlCol="0" anchor="t"/>
          <a:lstStyle/>
          <a:p>
            <a:pPr marL="0" indent="0" algn="l">
              <a:lnSpc>
                <a:spcPts val="2150"/>
              </a:lnSpc>
              <a:buNone/>
            </a:pPr>
            <a:r>
              <a:rPr lang="en-US" sz="1700" dirty="0">
                <a:solidFill>
                  <a:srgbClr val="DCD7E5"/>
                </a:solidFill>
                <a:latin typeface="Montserrat" pitchFamily="34" charset="0"/>
                <a:ea typeface="Montserrat" pitchFamily="34" charset="-122"/>
                <a:cs typeface="Montserrat" pitchFamily="34" charset="-120"/>
              </a:rPr>
              <a:t>Neutral</a:t>
            </a:r>
            <a:endParaRPr lang="en-US" sz="1700" dirty="0"/>
          </a:p>
        </p:txBody>
      </p:sp>
      <p:sp>
        <p:nvSpPr>
          <p:cNvPr id="24" name="Text 15"/>
          <p:cNvSpPr/>
          <p:nvPr/>
        </p:nvSpPr>
        <p:spPr>
          <a:xfrm>
            <a:off x="1458039" y="6612969"/>
            <a:ext cx="3507105" cy="848678"/>
          </a:xfrm>
          <a:prstGeom prst="rect">
            <a:avLst/>
          </a:prstGeom>
          <a:noFill/>
          <a:ln/>
        </p:spPr>
        <p:txBody>
          <a:bodyPr wrap="square" lIns="0" tIns="0" rIns="0" bIns="0" rtlCol="0" anchor="t"/>
          <a:lstStyle/>
          <a:p>
            <a:pPr marL="0" indent="0" algn="l">
              <a:lnSpc>
                <a:spcPts val="2200"/>
              </a:lnSpc>
              <a:buNone/>
            </a:pPr>
            <a:r>
              <a:rPr lang="en-US" sz="1350" dirty="0">
                <a:solidFill>
                  <a:srgbClr val="DCD7E5"/>
                </a:solidFill>
                <a:latin typeface="Heebo Light" pitchFamily="34" charset="0"/>
                <a:ea typeface="Heebo Light" pitchFamily="34" charset="-122"/>
                <a:cs typeface="Heebo Light" pitchFamily="34" charset="-120"/>
              </a:rPr>
              <a:t>Distinguishing a lack of strong emotional display, serving as a baseline for comparison and a state of calm observation.</a:t>
            </a:r>
            <a:endParaRPr lang="en-US" sz="1350" dirty="0"/>
          </a:p>
        </p:txBody>
      </p:sp>
      <p:sp>
        <p:nvSpPr>
          <p:cNvPr id="25" name="Rectangle 24">
            <a:extLst>
              <a:ext uri="{FF2B5EF4-FFF2-40B4-BE49-F238E27FC236}">
                <a16:creationId xmlns:a16="http://schemas.microsoft.com/office/drawing/2014/main" id="{7EC7040C-B1DD-E413-9D0B-12AC03112474}"/>
              </a:ext>
            </a:extLst>
          </p:cNvPr>
          <p:cNvSpPr/>
          <p:nvPr/>
        </p:nvSpPr>
        <p:spPr>
          <a:xfrm>
            <a:off x="0" y="7594522"/>
            <a:ext cx="14630400" cy="63507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FD7828B6-3B22-DE35-C279-94BD35DDC4DD}"/>
              </a:ext>
            </a:extLst>
          </p:cNvPr>
          <p:cNvSpPr txBox="1"/>
          <p:nvPr/>
        </p:nvSpPr>
        <p:spPr>
          <a:xfrm>
            <a:off x="6280190" y="7484126"/>
            <a:ext cx="8616428" cy="643702"/>
          </a:xfrm>
          <a:prstGeom prst="rect">
            <a:avLst/>
          </a:prstGeom>
          <a:noFill/>
        </p:spPr>
        <p:txBody>
          <a:bodyPr wrap="square" rtlCol="0">
            <a:spAutoFit/>
          </a:bodyPr>
          <a:lstStyle/>
          <a:p>
            <a:pPr>
              <a:lnSpc>
                <a:spcPts val="4850"/>
              </a:lnSpc>
            </a:pPr>
            <a:r>
              <a:rPr lang="en-US" sz="2400" dirty="0" err="1">
                <a:solidFill>
                  <a:srgbClr val="0D0A2C"/>
                </a:solidFill>
                <a:latin typeface="Montserrat" pitchFamily="34" charset="0"/>
                <a:ea typeface="Montserrat" pitchFamily="34" charset="-122"/>
                <a:cs typeface="Montserrat" pitchFamily="34" charset="-120"/>
              </a:rPr>
              <a:t>Emotector</a:t>
            </a:r>
            <a:r>
              <a:rPr lang="en-US" sz="2400" dirty="0">
                <a:solidFill>
                  <a:srgbClr val="0D0A2C"/>
                </a:solidFill>
                <a:latin typeface="Montserrat" pitchFamily="34" charset="0"/>
                <a:ea typeface="Montserrat" pitchFamily="34" charset="-122"/>
                <a:cs typeface="Montserrat" pitchFamily="34" charset="-120"/>
              </a:rPr>
              <a:t> : Decoding Emotions, One Face at a Time</a:t>
            </a:r>
            <a:endParaRPr lang="en-US" sz="2400" dirty="0">
              <a:solidFill>
                <a:srgbClr val="0D0A2C"/>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48070" y="514350"/>
            <a:ext cx="8137922" cy="584359"/>
          </a:xfrm>
          <a:prstGeom prst="rect">
            <a:avLst/>
          </a:prstGeom>
          <a:noFill/>
          <a:ln/>
        </p:spPr>
        <p:txBody>
          <a:bodyPr wrap="none" lIns="0" tIns="0" rIns="0" bIns="0" rtlCol="0" anchor="t"/>
          <a:lstStyle/>
          <a:p>
            <a:pPr marL="0" indent="0" algn="l">
              <a:lnSpc>
                <a:spcPts val="4600"/>
              </a:lnSpc>
              <a:buNone/>
            </a:pPr>
            <a:r>
              <a:rPr lang="en-US" sz="3650" dirty="0">
                <a:solidFill>
                  <a:srgbClr val="F2F0F4"/>
                </a:solidFill>
                <a:latin typeface="Montserrat" pitchFamily="34" charset="0"/>
                <a:ea typeface="Montserrat" pitchFamily="34" charset="-122"/>
                <a:cs typeface="Montserrat" pitchFamily="34" charset="-120"/>
              </a:rPr>
              <a:t>The Technology Behind Emotector</a:t>
            </a:r>
            <a:endParaRPr lang="en-US" sz="3650" dirty="0"/>
          </a:p>
        </p:txBody>
      </p:sp>
      <p:sp>
        <p:nvSpPr>
          <p:cNvPr id="3" name="Text 1"/>
          <p:cNvSpPr/>
          <p:nvPr/>
        </p:nvSpPr>
        <p:spPr>
          <a:xfrm>
            <a:off x="748070" y="1566148"/>
            <a:ext cx="6339007" cy="876895"/>
          </a:xfrm>
          <a:prstGeom prst="rect">
            <a:avLst/>
          </a:prstGeom>
          <a:noFill/>
          <a:ln/>
        </p:spPr>
        <p:txBody>
          <a:bodyPr wrap="square" lIns="0" tIns="0" rIns="0" bIns="0" rtlCol="0" anchor="t"/>
          <a:lstStyle/>
          <a:p>
            <a:pPr marL="0" indent="0" algn="l">
              <a:lnSpc>
                <a:spcPts val="2300"/>
              </a:lnSpc>
              <a:buNone/>
            </a:pPr>
            <a:r>
              <a:rPr lang="en-US" sz="1800" b="1" dirty="0">
                <a:solidFill>
                  <a:srgbClr val="F2F0F4"/>
                </a:solidFill>
                <a:latin typeface="Montserrat" pitchFamily="34" charset="0"/>
                <a:ea typeface="Montserrat" pitchFamily="34" charset="-122"/>
                <a:cs typeface="Montserrat" pitchFamily="34" charset="-120"/>
              </a:rPr>
              <a:t>Emotector</a:t>
            </a:r>
            <a:r>
              <a:rPr lang="en-US" sz="1800" dirty="0">
                <a:solidFill>
                  <a:srgbClr val="F2F0F4"/>
                </a:solidFill>
                <a:latin typeface="Montserrat" pitchFamily="34" charset="0"/>
                <a:ea typeface="Montserrat" pitchFamily="34" charset="-122"/>
                <a:cs typeface="Montserrat" pitchFamily="34" charset="-120"/>
              </a:rPr>
              <a:t> is a  facial emotion detection system built using </a:t>
            </a:r>
            <a:r>
              <a:rPr lang="en-US" sz="1800" b="1" dirty="0">
                <a:solidFill>
                  <a:srgbClr val="F2F0F4"/>
                </a:solidFill>
                <a:latin typeface="Montserrat" pitchFamily="34" charset="0"/>
                <a:ea typeface="Montserrat" pitchFamily="34" charset="-122"/>
                <a:cs typeface="Montserrat" pitchFamily="34" charset="-120"/>
              </a:rPr>
              <a:t>Python</a:t>
            </a:r>
            <a:r>
              <a:rPr lang="en-US" sz="1800" dirty="0">
                <a:solidFill>
                  <a:srgbClr val="F2F0F4"/>
                </a:solidFill>
                <a:latin typeface="Montserrat" pitchFamily="34" charset="0"/>
                <a:ea typeface="Montserrat" pitchFamily="34" charset="-122"/>
                <a:cs typeface="Montserrat" pitchFamily="34" charset="-120"/>
              </a:rPr>
              <a:t>, </a:t>
            </a:r>
            <a:r>
              <a:rPr lang="en-US" sz="1800" b="1" dirty="0">
                <a:solidFill>
                  <a:srgbClr val="F2F0F4"/>
                </a:solidFill>
                <a:latin typeface="Montserrat" pitchFamily="34" charset="0"/>
                <a:ea typeface="Montserrat" pitchFamily="34" charset="-122"/>
                <a:cs typeface="Montserrat" pitchFamily="34" charset="-120"/>
              </a:rPr>
              <a:t>Streamlit</a:t>
            </a:r>
            <a:r>
              <a:rPr lang="en-US" sz="1800" dirty="0">
                <a:solidFill>
                  <a:srgbClr val="F2F0F4"/>
                </a:solidFill>
                <a:latin typeface="Montserrat" pitchFamily="34" charset="0"/>
                <a:ea typeface="Montserrat" pitchFamily="34" charset="-122"/>
                <a:cs typeface="Montserrat" pitchFamily="34" charset="-120"/>
              </a:rPr>
              <a:t>, </a:t>
            </a:r>
            <a:r>
              <a:rPr lang="en-US" sz="1800" b="1" dirty="0">
                <a:solidFill>
                  <a:srgbClr val="F2F0F4"/>
                </a:solidFill>
                <a:latin typeface="Montserrat" pitchFamily="34" charset="0"/>
                <a:ea typeface="Montserrat" pitchFamily="34" charset="-122"/>
                <a:cs typeface="Montserrat" pitchFamily="34" charset="-120"/>
              </a:rPr>
              <a:t>OpenCV</a:t>
            </a:r>
            <a:r>
              <a:rPr lang="en-US" sz="1800" dirty="0">
                <a:solidFill>
                  <a:srgbClr val="F2F0F4"/>
                </a:solidFill>
                <a:latin typeface="Montserrat" pitchFamily="34" charset="0"/>
                <a:ea typeface="Montserrat" pitchFamily="34" charset="-122"/>
                <a:cs typeface="Montserrat" pitchFamily="34" charset="-120"/>
              </a:rPr>
              <a:t>, </a:t>
            </a:r>
            <a:r>
              <a:rPr lang="en-US" sz="1800" b="1" dirty="0">
                <a:solidFill>
                  <a:srgbClr val="F2F0F4"/>
                </a:solidFill>
                <a:latin typeface="Montserrat" pitchFamily="34" charset="0"/>
                <a:ea typeface="Montserrat" pitchFamily="34" charset="-122"/>
                <a:cs typeface="Montserrat" pitchFamily="34" charset="-120"/>
              </a:rPr>
              <a:t>NumPy</a:t>
            </a:r>
            <a:r>
              <a:rPr lang="en-US" sz="1800" dirty="0">
                <a:solidFill>
                  <a:srgbClr val="F2F0F4"/>
                </a:solidFill>
                <a:latin typeface="Montserrat" pitchFamily="34" charset="0"/>
                <a:ea typeface="Montserrat" pitchFamily="34" charset="-122"/>
                <a:cs typeface="Montserrat" pitchFamily="34" charset="-120"/>
              </a:rPr>
              <a:t>, and </a:t>
            </a:r>
            <a:r>
              <a:rPr lang="en-US" sz="1800" b="1" dirty="0">
                <a:solidFill>
                  <a:srgbClr val="F2F0F4"/>
                </a:solidFill>
                <a:latin typeface="Montserrat" pitchFamily="34" charset="0"/>
                <a:ea typeface="Montserrat" pitchFamily="34" charset="-122"/>
                <a:cs typeface="Montserrat" pitchFamily="34" charset="-120"/>
              </a:rPr>
              <a:t>TensorFlow/Keras, CNN</a:t>
            </a:r>
            <a:r>
              <a:rPr lang="en-US" sz="1800" dirty="0">
                <a:solidFill>
                  <a:srgbClr val="F2F0F4"/>
                </a:solidFill>
                <a:latin typeface="Montserrat" pitchFamily="34" charset="0"/>
                <a:ea typeface="Montserrat" pitchFamily="34" charset="-122"/>
                <a:cs typeface="Montserrat" pitchFamily="34" charset="-120"/>
              </a:rPr>
              <a:t>. </a:t>
            </a:r>
            <a:endParaRPr lang="en-US" sz="1800" dirty="0"/>
          </a:p>
        </p:txBody>
      </p:sp>
      <p:sp>
        <p:nvSpPr>
          <p:cNvPr id="4" name="Text 2"/>
          <p:cNvSpPr/>
          <p:nvPr/>
        </p:nvSpPr>
        <p:spPr>
          <a:xfrm>
            <a:off x="748070" y="2629972"/>
            <a:ext cx="6339007" cy="299204"/>
          </a:xfrm>
          <a:prstGeom prst="rect">
            <a:avLst/>
          </a:prstGeom>
          <a:noFill/>
          <a:ln/>
        </p:spPr>
        <p:txBody>
          <a:bodyPr wrap="none" lIns="0" tIns="0" rIns="0" bIns="0" rtlCol="0" anchor="t"/>
          <a:lstStyle/>
          <a:p>
            <a:pPr marL="0" indent="0" algn="l">
              <a:lnSpc>
                <a:spcPts val="2350"/>
              </a:lnSpc>
              <a:buNone/>
            </a:pPr>
            <a:endParaRPr lang="en-US" sz="1450" dirty="0"/>
          </a:p>
        </p:txBody>
      </p:sp>
      <p:sp>
        <p:nvSpPr>
          <p:cNvPr id="5" name="Text 3"/>
          <p:cNvSpPr/>
          <p:nvPr/>
        </p:nvSpPr>
        <p:spPr>
          <a:xfrm>
            <a:off x="748070" y="3097411"/>
            <a:ext cx="6339007" cy="299204"/>
          </a:xfrm>
          <a:prstGeom prst="rect">
            <a:avLst/>
          </a:prstGeom>
          <a:noFill/>
          <a:ln/>
        </p:spPr>
        <p:txBody>
          <a:bodyPr wrap="none" lIns="0" tIns="0" rIns="0" bIns="0" rtlCol="0" anchor="t"/>
          <a:lstStyle/>
          <a:p>
            <a:pPr marL="342900" indent="-342900" algn="l">
              <a:lnSpc>
                <a:spcPts val="2350"/>
              </a:lnSpc>
              <a:buSzPct val="100000"/>
              <a:buChar char="•"/>
            </a:pPr>
            <a:r>
              <a:rPr lang="en-US" sz="1450" b="1" dirty="0">
                <a:solidFill>
                  <a:srgbClr val="DCD7E5"/>
                </a:solidFill>
                <a:latin typeface="Heebo Light" pitchFamily="34" charset="0"/>
                <a:ea typeface="Heebo Light" pitchFamily="34" charset="-122"/>
                <a:cs typeface="Heebo Light" pitchFamily="34" charset="-120"/>
              </a:rPr>
              <a:t>Python</a:t>
            </a:r>
            <a:r>
              <a:rPr lang="en-US" sz="1450" dirty="0">
                <a:solidFill>
                  <a:srgbClr val="DCD7E5"/>
                </a:solidFill>
                <a:latin typeface="Heebo Light" pitchFamily="34" charset="0"/>
                <a:ea typeface="Heebo Light" pitchFamily="34" charset="-122"/>
                <a:cs typeface="Heebo Light" pitchFamily="34" charset="-120"/>
              </a:rPr>
              <a:t> – Programming language used to develop the entire system.</a:t>
            </a:r>
            <a:endParaRPr lang="en-US" sz="1450" dirty="0"/>
          </a:p>
        </p:txBody>
      </p:sp>
      <p:sp>
        <p:nvSpPr>
          <p:cNvPr id="6" name="Text 4"/>
          <p:cNvSpPr/>
          <p:nvPr/>
        </p:nvSpPr>
        <p:spPr>
          <a:xfrm>
            <a:off x="748070" y="3461980"/>
            <a:ext cx="6339007" cy="299204"/>
          </a:xfrm>
          <a:prstGeom prst="rect">
            <a:avLst/>
          </a:prstGeom>
          <a:noFill/>
          <a:ln/>
        </p:spPr>
        <p:txBody>
          <a:bodyPr wrap="none" lIns="0" tIns="0" rIns="0" bIns="0" rtlCol="0" anchor="t"/>
          <a:lstStyle/>
          <a:p>
            <a:pPr marL="342900" indent="-342900" algn="l">
              <a:lnSpc>
                <a:spcPts val="2350"/>
              </a:lnSpc>
              <a:buSzPct val="100000"/>
              <a:buChar char="•"/>
            </a:pPr>
            <a:r>
              <a:rPr lang="en-US" sz="1450" b="1" dirty="0">
                <a:solidFill>
                  <a:srgbClr val="DCD7E5"/>
                </a:solidFill>
                <a:latin typeface="Heebo Light" pitchFamily="34" charset="0"/>
                <a:ea typeface="Heebo Light" pitchFamily="34" charset="-122"/>
                <a:cs typeface="Heebo Light" pitchFamily="34" charset="-120"/>
              </a:rPr>
              <a:t>OpenCV</a:t>
            </a:r>
            <a:r>
              <a:rPr lang="en-US" sz="1450" dirty="0">
                <a:solidFill>
                  <a:srgbClr val="DCD7E5"/>
                </a:solidFill>
                <a:latin typeface="Heebo Light" pitchFamily="34" charset="0"/>
                <a:ea typeface="Heebo Light" pitchFamily="34" charset="-122"/>
                <a:cs typeface="Heebo Light" pitchFamily="34" charset="-120"/>
              </a:rPr>
              <a:t> – Used for reading, converting, and resizing facial images.</a:t>
            </a:r>
            <a:endParaRPr lang="en-US" sz="1450" dirty="0"/>
          </a:p>
        </p:txBody>
      </p:sp>
      <p:sp>
        <p:nvSpPr>
          <p:cNvPr id="7" name="Text 5"/>
          <p:cNvSpPr/>
          <p:nvPr/>
        </p:nvSpPr>
        <p:spPr>
          <a:xfrm>
            <a:off x="748070" y="3826550"/>
            <a:ext cx="6339007" cy="598408"/>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DCD7E5"/>
                </a:solidFill>
                <a:latin typeface="Heebo Light" pitchFamily="34" charset="0"/>
                <a:ea typeface="Heebo Light" pitchFamily="34" charset="-122"/>
                <a:cs typeface="Heebo Light" pitchFamily="34" charset="-120"/>
              </a:rPr>
              <a:t>NumPy</a:t>
            </a:r>
            <a:r>
              <a:rPr lang="en-US" sz="1450" dirty="0">
                <a:solidFill>
                  <a:srgbClr val="DCD7E5"/>
                </a:solidFill>
                <a:latin typeface="Heebo Light" pitchFamily="34" charset="0"/>
                <a:ea typeface="Heebo Light" pitchFamily="34" charset="-122"/>
                <a:cs typeface="Heebo Light" pitchFamily="34" charset="-120"/>
              </a:rPr>
              <a:t> – Helped in efficient handling of image arrays and numerical data.</a:t>
            </a:r>
            <a:endParaRPr lang="en-US" sz="1450" dirty="0"/>
          </a:p>
        </p:txBody>
      </p:sp>
      <p:sp>
        <p:nvSpPr>
          <p:cNvPr id="8" name="Text 6"/>
          <p:cNvSpPr/>
          <p:nvPr/>
        </p:nvSpPr>
        <p:spPr>
          <a:xfrm>
            <a:off x="748070" y="4490323"/>
            <a:ext cx="6339007" cy="299204"/>
          </a:xfrm>
          <a:prstGeom prst="rect">
            <a:avLst/>
          </a:prstGeom>
          <a:noFill/>
          <a:ln/>
        </p:spPr>
        <p:txBody>
          <a:bodyPr wrap="none" lIns="0" tIns="0" rIns="0" bIns="0" rtlCol="0" anchor="t"/>
          <a:lstStyle/>
          <a:p>
            <a:pPr marL="342900" indent="-342900" algn="l">
              <a:lnSpc>
                <a:spcPts val="2350"/>
              </a:lnSpc>
              <a:buSzPct val="100000"/>
              <a:buChar char="•"/>
            </a:pPr>
            <a:r>
              <a:rPr lang="en-US" sz="1450" b="1" dirty="0">
                <a:solidFill>
                  <a:srgbClr val="DCD7E5"/>
                </a:solidFill>
                <a:latin typeface="Heebo Light" pitchFamily="34" charset="0"/>
                <a:ea typeface="Heebo Light" pitchFamily="34" charset="-122"/>
                <a:cs typeface="Heebo Light" pitchFamily="34" charset="-120"/>
              </a:rPr>
              <a:t>TensorFlow/Keras</a:t>
            </a:r>
            <a:r>
              <a:rPr lang="en-US" sz="1450" dirty="0">
                <a:solidFill>
                  <a:srgbClr val="DCD7E5"/>
                </a:solidFill>
                <a:latin typeface="Heebo Light" pitchFamily="34" charset="0"/>
                <a:ea typeface="Heebo Light" pitchFamily="34" charset="-122"/>
                <a:cs typeface="Heebo Light" pitchFamily="34" charset="-120"/>
              </a:rPr>
              <a:t> – Used to build, train, and save the CNN model.</a:t>
            </a:r>
            <a:endParaRPr lang="en-US" sz="1450" dirty="0"/>
          </a:p>
        </p:txBody>
      </p:sp>
      <p:sp>
        <p:nvSpPr>
          <p:cNvPr id="9" name="Text 7"/>
          <p:cNvSpPr/>
          <p:nvPr/>
        </p:nvSpPr>
        <p:spPr>
          <a:xfrm>
            <a:off x="748070" y="4854893"/>
            <a:ext cx="6339007" cy="299204"/>
          </a:xfrm>
          <a:prstGeom prst="rect">
            <a:avLst/>
          </a:prstGeom>
          <a:noFill/>
          <a:ln/>
        </p:spPr>
        <p:txBody>
          <a:bodyPr wrap="none" lIns="0" tIns="0" rIns="0" bIns="0" rtlCol="0" anchor="t"/>
          <a:lstStyle/>
          <a:p>
            <a:pPr marL="342900" indent="-342900" algn="l">
              <a:lnSpc>
                <a:spcPts val="2350"/>
              </a:lnSpc>
              <a:buSzPct val="100000"/>
              <a:buChar char="•"/>
            </a:pPr>
            <a:r>
              <a:rPr lang="en-US" sz="1450" b="1" dirty="0">
                <a:solidFill>
                  <a:srgbClr val="DCD7E5"/>
                </a:solidFill>
                <a:latin typeface="Heebo Light" pitchFamily="34" charset="0"/>
                <a:ea typeface="Heebo Light" pitchFamily="34" charset="-122"/>
                <a:cs typeface="Heebo Light" pitchFamily="34" charset="-120"/>
              </a:rPr>
              <a:t>Streamlit</a:t>
            </a:r>
            <a:r>
              <a:rPr lang="en-US" sz="1450" dirty="0">
                <a:solidFill>
                  <a:srgbClr val="DCD7E5"/>
                </a:solidFill>
                <a:latin typeface="Heebo Light" pitchFamily="34" charset="0"/>
                <a:ea typeface="Heebo Light" pitchFamily="34" charset="-122"/>
                <a:cs typeface="Heebo Light" pitchFamily="34" charset="-120"/>
              </a:rPr>
              <a:t> – Created a user-friendly web interface for emotion prediction.</a:t>
            </a:r>
            <a:endParaRPr lang="en-US" sz="1450" dirty="0"/>
          </a:p>
        </p:txBody>
      </p:sp>
      <p:sp>
        <p:nvSpPr>
          <p:cNvPr id="10" name="Text 8"/>
          <p:cNvSpPr/>
          <p:nvPr/>
        </p:nvSpPr>
        <p:spPr>
          <a:xfrm>
            <a:off x="748070" y="5219462"/>
            <a:ext cx="6339007" cy="299204"/>
          </a:xfrm>
          <a:prstGeom prst="rect">
            <a:avLst/>
          </a:prstGeom>
          <a:noFill/>
          <a:ln/>
        </p:spPr>
        <p:txBody>
          <a:bodyPr wrap="none" lIns="0" tIns="0" rIns="0" bIns="0" rtlCol="0" anchor="t"/>
          <a:lstStyle/>
          <a:p>
            <a:pPr marL="342900" indent="-342900" algn="l">
              <a:lnSpc>
                <a:spcPts val="2350"/>
              </a:lnSpc>
              <a:buSzPct val="100000"/>
              <a:buChar char="•"/>
            </a:pPr>
            <a:r>
              <a:rPr lang="en-US" sz="1450" b="1" dirty="0">
                <a:solidFill>
                  <a:srgbClr val="DCD7E5"/>
                </a:solidFill>
                <a:latin typeface="Heebo Light" pitchFamily="34" charset="0"/>
                <a:ea typeface="Heebo Light" pitchFamily="34" charset="-122"/>
                <a:cs typeface="Heebo Light" pitchFamily="34" charset="-120"/>
              </a:rPr>
              <a:t>CNN Model</a:t>
            </a:r>
            <a:r>
              <a:rPr lang="en-US" sz="1450" dirty="0">
                <a:solidFill>
                  <a:srgbClr val="DCD7E5"/>
                </a:solidFill>
                <a:latin typeface="Heebo Light" pitchFamily="34" charset="0"/>
                <a:ea typeface="Heebo Light" pitchFamily="34" charset="-122"/>
                <a:cs typeface="Heebo Light" pitchFamily="34" charset="-120"/>
              </a:rPr>
              <a:t> – Learned to classify emotions from facial image features.</a:t>
            </a:r>
            <a:endParaRPr lang="en-US" sz="1450" dirty="0"/>
          </a:p>
        </p:txBody>
      </p:sp>
      <p:pic>
        <p:nvPicPr>
          <p:cNvPr id="11" name="Image 0" descr="preencoded.png"/>
          <p:cNvPicPr>
            <a:picLocks noChangeAspect="1"/>
          </p:cNvPicPr>
          <p:nvPr/>
        </p:nvPicPr>
        <p:blipFill>
          <a:blip r:embed="rId3"/>
          <a:stretch>
            <a:fillRect/>
          </a:stretch>
        </p:blipFill>
        <p:spPr>
          <a:xfrm>
            <a:off x="7543325" y="1228222"/>
            <a:ext cx="5941183" cy="5941183"/>
          </a:xfrm>
          <a:prstGeom prst="rect">
            <a:avLst/>
          </a:prstGeom>
        </p:spPr>
      </p:pic>
      <p:sp>
        <p:nvSpPr>
          <p:cNvPr id="12" name="Rectangle 11">
            <a:extLst>
              <a:ext uri="{FF2B5EF4-FFF2-40B4-BE49-F238E27FC236}">
                <a16:creationId xmlns:a16="http://schemas.microsoft.com/office/drawing/2014/main" id="{1ED973C1-9CA3-F459-C6A5-8C36C315AB78}"/>
              </a:ext>
            </a:extLst>
          </p:cNvPr>
          <p:cNvSpPr/>
          <p:nvPr/>
        </p:nvSpPr>
        <p:spPr>
          <a:xfrm>
            <a:off x="0" y="7594522"/>
            <a:ext cx="14630400" cy="63507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A7B69FCF-90A0-4116-4F79-E93B244094DB}"/>
              </a:ext>
            </a:extLst>
          </p:cNvPr>
          <p:cNvSpPr txBox="1"/>
          <p:nvPr/>
        </p:nvSpPr>
        <p:spPr>
          <a:xfrm>
            <a:off x="6280190" y="7484126"/>
            <a:ext cx="8616428" cy="643702"/>
          </a:xfrm>
          <a:prstGeom prst="rect">
            <a:avLst/>
          </a:prstGeom>
          <a:noFill/>
        </p:spPr>
        <p:txBody>
          <a:bodyPr wrap="square" rtlCol="0">
            <a:spAutoFit/>
          </a:bodyPr>
          <a:lstStyle/>
          <a:p>
            <a:pPr>
              <a:lnSpc>
                <a:spcPts val="4850"/>
              </a:lnSpc>
            </a:pPr>
            <a:r>
              <a:rPr lang="en-US" sz="2400" dirty="0" err="1">
                <a:solidFill>
                  <a:srgbClr val="0D0A2C"/>
                </a:solidFill>
                <a:latin typeface="Montserrat" pitchFamily="34" charset="0"/>
                <a:ea typeface="Montserrat" pitchFamily="34" charset="-122"/>
                <a:cs typeface="Montserrat" pitchFamily="34" charset="-120"/>
              </a:rPr>
              <a:t>Emotector</a:t>
            </a:r>
            <a:r>
              <a:rPr lang="en-US" sz="2400" dirty="0">
                <a:solidFill>
                  <a:srgbClr val="0D0A2C"/>
                </a:solidFill>
                <a:latin typeface="Montserrat" pitchFamily="34" charset="0"/>
                <a:ea typeface="Montserrat" pitchFamily="34" charset="-122"/>
                <a:cs typeface="Montserrat" pitchFamily="34" charset="-120"/>
              </a:rPr>
              <a:t> : Decoding Emotions, One Face at a Time</a:t>
            </a:r>
            <a:endParaRPr lang="en-US" sz="2400" dirty="0">
              <a:solidFill>
                <a:srgbClr val="0D0A2C"/>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32579" y="436007"/>
            <a:ext cx="8000286" cy="494228"/>
          </a:xfrm>
          <a:prstGeom prst="rect">
            <a:avLst/>
          </a:prstGeom>
          <a:noFill/>
          <a:ln/>
        </p:spPr>
        <p:txBody>
          <a:bodyPr wrap="none" lIns="0" tIns="0" rIns="0" bIns="0" rtlCol="0" anchor="t"/>
          <a:lstStyle/>
          <a:p>
            <a:pPr marL="0" indent="0" algn="l">
              <a:lnSpc>
                <a:spcPts val="3850"/>
              </a:lnSpc>
              <a:buNone/>
            </a:pPr>
            <a:r>
              <a:rPr lang="en-US" sz="3100" dirty="0">
                <a:solidFill>
                  <a:srgbClr val="F2F0F4"/>
                </a:solidFill>
                <a:latin typeface="Montserrat" pitchFamily="34" charset="0"/>
                <a:ea typeface="Montserrat" pitchFamily="34" charset="-122"/>
                <a:cs typeface="Montserrat" pitchFamily="34" charset="-120"/>
              </a:rPr>
              <a:t>Seamless User Experience: How It Works</a:t>
            </a:r>
            <a:endParaRPr lang="en-US" sz="3100" dirty="0"/>
          </a:p>
        </p:txBody>
      </p:sp>
      <p:sp>
        <p:nvSpPr>
          <p:cNvPr id="3" name="Text 1"/>
          <p:cNvSpPr/>
          <p:nvPr/>
        </p:nvSpPr>
        <p:spPr>
          <a:xfrm>
            <a:off x="632579" y="1246465"/>
            <a:ext cx="13365242" cy="505778"/>
          </a:xfrm>
          <a:prstGeom prst="rect">
            <a:avLst/>
          </a:prstGeom>
          <a:noFill/>
          <a:ln/>
        </p:spPr>
        <p:txBody>
          <a:bodyPr wrap="square" lIns="0" tIns="0" rIns="0" bIns="0" rtlCol="0" anchor="t"/>
          <a:lstStyle/>
          <a:p>
            <a:pPr marL="0" indent="0" algn="l">
              <a:lnSpc>
                <a:spcPts val="1950"/>
              </a:lnSpc>
              <a:buNone/>
            </a:pPr>
            <a:r>
              <a:rPr lang="en-US" sz="1200" dirty="0">
                <a:solidFill>
                  <a:srgbClr val="DCD7E5"/>
                </a:solidFill>
                <a:latin typeface="Heebo Light" pitchFamily="34" charset="0"/>
                <a:ea typeface="Heebo Light" pitchFamily="34" charset="-122"/>
                <a:cs typeface="Heebo Light" pitchFamily="34" charset="-120"/>
              </a:rPr>
              <a:t>The Emotector platform is designed for effortless interaction, ensuring that users can quickly and intuitively obtain emotion insights from their images. The process is streamlined from image input to result output, focusing on efficiency and clarity.</a:t>
            </a:r>
            <a:endParaRPr lang="en-US" sz="1200" dirty="0"/>
          </a:p>
        </p:txBody>
      </p:sp>
      <p:sp>
        <p:nvSpPr>
          <p:cNvPr id="4" name="Shape 2"/>
          <p:cNvSpPr/>
          <p:nvPr/>
        </p:nvSpPr>
        <p:spPr>
          <a:xfrm>
            <a:off x="632579" y="1930122"/>
            <a:ext cx="632579" cy="1163836"/>
          </a:xfrm>
          <a:prstGeom prst="roundRect">
            <a:avLst>
              <a:gd name="adj" fmla="val 360009"/>
            </a:avLst>
          </a:prstGeom>
          <a:solidFill>
            <a:srgbClr val="31136C"/>
          </a:solidFill>
          <a:ln w="7620">
            <a:solidFill>
              <a:srgbClr val="4A2C85"/>
            </a:solidFill>
            <a:prstDash val="solid"/>
          </a:ln>
        </p:spPr>
      </p:sp>
      <p:sp>
        <p:nvSpPr>
          <p:cNvPr id="5" name="Text 3"/>
          <p:cNvSpPr/>
          <p:nvPr/>
        </p:nvSpPr>
        <p:spPr>
          <a:xfrm>
            <a:off x="830223" y="2363748"/>
            <a:ext cx="237173" cy="296466"/>
          </a:xfrm>
          <a:prstGeom prst="rect">
            <a:avLst/>
          </a:prstGeom>
          <a:noFill/>
          <a:ln/>
        </p:spPr>
        <p:txBody>
          <a:bodyPr wrap="none" lIns="0" tIns="0" rIns="0" bIns="0" rtlCol="0" anchor="t"/>
          <a:lstStyle/>
          <a:p>
            <a:pPr marL="0" indent="0" algn="l">
              <a:lnSpc>
                <a:spcPts val="1850"/>
              </a:lnSpc>
              <a:buNone/>
            </a:pPr>
            <a:r>
              <a:rPr lang="en-US" sz="1850" dirty="0">
                <a:solidFill>
                  <a:srgbClr val="DCD7E5"/>
                </a:solidFill>
                <a:latin typeface="Montserrat" pitchFamily="34" charset="0"/>
                <a:ea typeface="Montserrat" pitchFamily="34" charset="-122"/>
                <a:cs typeface="Montserrat" pitchFamily="34" charset="-120"/>
              </a:rPr>
              <a:t>1</a:t>
            </a:r>
            <a:endParaRPr lang="en-US" sz="1850" dirty="0"/>
          </a:p>
        </p:txBody>
      </p:sp>
      <p:sp>
        <p:nvSpPr>
          <p:cNvPr id="6" name="Text 4"/>
          <p:cNvSpPr/>
          <p:nvPr/>
        </p:nvSpPr>
        <p:spPr>
          <a:xfrm>
            <a:off x="1423273" y="2088237"/>
            <a:ext cx="1976795" cy="247055"/>
          </a:xfrm>
          <a:prstGeom prst="rect">
            <a:avLst/>
          </a:prstGeom>
          <a:noFill/>
          <a:ln/>
        </p:spPr>
        <p:txBody>
          <a:bodyPr wrap="none" lIns="0" tIns="0" rIns="0" bIns="0" rtlCol="0" anchor="t"/>
          <a:lstStyle/>
          <a:p>
            <a:pPr marL="0" indent="0" algn="l">
              <a:lnSpc>
                <a:spcPts val="1900"/>
              </a:lnSpc>
              <a:buNone/>
            </a:pPr>
            <a:r>
              <a:rPr lang="en-US" sz="1550" dirty="0">
                <a:solidFill>
                  <a:srgbClr val="DCD7E5"/>
                </a:solidFill>
                <a:latin typeface="Montserrat" pitchFamily="34" charset="0"/>
                <a:ea typeface="Montserrat" pitchFamily="34" charset="-122"/>
                <a:cs typeface="Montserrat" pitchFamily="34" charset="-120"/>
              </a:rPr>
              <a:t>Image Upload</a:t>
            </a:r>
            <a:endParaRPr lang="en-US" sz="1550" dirty="0"/>
          </a:p>
        </p:txBody>
      </p:sp>
      <p:sp>
        <p:nvSpPr>
          <p:cNvPr id="7" name="Text 5"/>
          <p:cNvSpPr/>
          <p:nvPr/>
        </p:nvSpPr>
        <p:spPr>
          <a:xfrm>
            <a:off x="1423273" y="2430066"/>
            <a:ext cx="12574548" cy="505778"/>
          </a:xfrm>
          <a:prstGeom prst="rect">
            <a:avLst/>
          </a:prstGeom>
          <a:noFill/>
          <a:ln/>
        </p:spPr>
        <p:txBody>
          <a:bodyPr wrap="square" lIns="0" tIns="0" rIns="0" bIns="0" rtlCol="0" anchor="t"/>
          <a:lstStyle/>
          <a:p>
            <a:pPr marL="0" indent="0" algn="l">
              <a:lnSpc>
                <a:spcPts val="1950"/>
              </a:lnSpc>
              <a:buNone/>
            </a:pPr>
            <a:r>
              <a:rPr lang="en-US" sz="1200" dirty="0">
                <a:solidFill>
                  <a:srgbClr val="DCD7E5"/>
                </a:solidFill>
                <a:latin typeface="Heebo Light" pitchFamily="34" charset="0"/>
                <a:ea typeface="Heebo Light" pitchFamily="34" charset="-122"/>
                <a:cs typeface="Heebo Light" pitchFamily="34" charset="-120"/>
              </a:rPr>
              <a:t>Users simply upload or paste an image containing one face directly into the web application. The system supports common image formats ( .jpg, .jpeg, .png ), making it accessible for various uses.</a:t>
            </a:r>
            <a:endParaRPr lang="en-US" sz="1200" dirty="0"/>
          </a:p>
        </p:txBody>
      </p:sp>
      <p:sp>
        <p:nvSpPr>
          <p:cNvPr id="8" name="Shape 6"/>
          <p:cNvSpPr/>
          <p:nvPr/>
        </p:nvSpPr>
        <p:spPr>
          <a:xfrm>
            <a:off x="632579" y="3212544"/>
            <a:ext cx="632579" cy="948809"/>
          </a:xfrm>
          <a:prstGeom prst="roundRect">
            <a:avLst>
              <a:gd name="adj" fmla="val 360009"/>
            </a:avLst>
          </a:prstGeom>
          <a:solidFill>
            <a:srgbClr val="31136C"/>
          </a:solidFill>
          <a:ln w="7620">
            <a:solidFill>
              <a:srgbClr val="4A2C85"/>
            </a:solidFill>
            <a:prstDash val="solid"/>
          </a:ln>
        </p:spPr>
      </p:sp>
      <p:sp>
        <p:nvSpPr>
          <p:cNvPr id="9" name="Text 7"/>
          <p:cNvSpPr/>
          <p:nvPr/>
        </p:nvSpPr>
        <p:spPr>
          <a:xfrm>
            <a:off x="830223" y="3538657"/>
            <a:ext cx="237173" cy="296466"/>
          </a:xfrm>
          <a:prstGeom prst="rect">
            <a:avLst/>
          </a:prstGeom>
          <a:noFill/>
          <a:ln/>
        </p:spPr>
        <p:txBody>
          <a:bodyPr wrap="none" lIns="0" tIns="0" rIns="0" bIns="0" rtlCol="0" anchor="t"/>
          <a:lstStyle/>
          <a:p>
            <a:pPr marL="0" indent="0" algn="l">
              <a:lnSpc>
                <a:spcPts val="1850"/>
              </a:lnSpc>
              <a:buNone/>
            </a:pPr>
            <a:r>
              <a:rPr lang="en-US" sz="1850" dirty="0">
                <a:solidFill>
                  <a:srgbClr val="DCD7E5"/>
                </a:solidFill>
                <a:latin typeface="Montserrat" pitchFamily="34" charset="0"/>
                <a:ea typeface="Montserrat" pitchFamily="34" charset="-122"/>
                <a:cs typeface="Montserrat" pitchFamily="34" charset="-120"/>
              </a:rPr>
              <a:t>2</a:t>
            </a:r>
            <a:endParaRPr lang="en-US" sz="1850" dirty="0"/>
          </a:p>
        </p:txBody>
      </p:sp>
      <p:sp>
        <p:nvSpPr>
          <p:cNvPr id="10" name="Text 8"/>
          <p:cNvSpPr/>
          <p:nvPr/>
        </p:nvSpPr>
        <p:spPr>
          <a:xfrm>
            <a:off x="1423273" y="3370659"/>
            <a:ext cx="1976795" cy="247055"/>
          </a:xfrm>
          <a:prstGeom prst="rect">
            <a:avLst/>
          </a:prstGeom>
          <a:noFill/>
          <a:ln/>
        </p:spPr>
        <p:txBody>
          <a:bodyPr wrap="none" lIns="0" tIns="0" rIns="0" bIns="0" rtlCol="0" anchor="t"/>
          <a:lstStyle/>
          <a:p>
            <a:pPr marL="0" indent="0" algn="l">
              <a:lnSpc>
                <a:spcPts val="1900"/>
              </a:lnSpc>
              <a:buNone/>
            </a:pPr>
            <a:r>
              <a:rPr lang="en-US" sz="1550" dirty="0">
                <a:solidFill>
                  <a:srgbClr val="DCD7E5"/>
                </a:solidFill>
                <a:latin typeface="Montserrat" pitchFamily="34" charset="0"/>
                <a:ea typeface="Montserrat" pitchFamily="34" charset="-122"/>
                <a:cs typeface="Montserrat" pitchFamily="34" charset="-120"/>
              </a:rPr>
              <a:t>Model Processing</a:t>
            </a:r>
            <a:endParaRPr lang="en-US" sz="1550" dirty="0"/>
          </a:p>
        </p:txBody>
      </p:sp>
      <p:sp>
        <p:nvSpPr>
          <p:cNvPr id="11" name="Text 9"/>
          <p:cNvSpPr/>
          <p:nvPr/>
        </p:nvSpPr>
        <p:spPr>
          <a:xfrm>
            <a:off x="1423273" y="3712488"/>
            <a:ext cx="12574548" cy="252889"/>
          </a:xfrm>
          <a:prstGeom prst="rect">
            <a:avLst/>
          </a:prstGeom>
          <a:noFill/>
          <a:ln/>
        </p:spPr>
        <p:txBody>
          <a:bodyPr wrap="none" lIns="0" tIns="0" rIns="0" bIns="0" rtlCol="0" anchor="t"/>
          <a:lstStyle/>
          <a:p>
            <a:pPr marL="0" indent="0" algn="l">
              <a:lnSpc>
                <a:spcPts val="1950"/>
              </a:lnSpc>
              <a:buNone/>
            </a:pPr>
            <a:r>
              <a:rPr lang="en-US" sz="1200" dirty="0">
                <a:solidFill>
                  <a:srgbClr val="DCD7E5"/>
                </a:solidFill>
                <a:latin typeface="Heebo Light" pitchFamily="34" charset="0"/>
                <a:ea typeface="Heebo Light" pitchFamily="34" charset="-122"/>
                <a:cs typeface="Heebo Light" pitchFamily="34" charset="-120"/>
              </a:rPr>
              <a:t>Upon image submission, model analyzes the facial expressions within the image. </a:t>
            </a:r>
            <a:endParaRPr lang="en-US" sz="1200" dirty="0"/>
          </a:p>
        </p:txBody>
      </p:sp>
      <p:sp>
        <p:nvSpPr>
          <p:cNvPr id="12" name="Shape 10"/>
          <p:cNvSpPr/>
          <p:nvPr/>
        </p:nvSpPr>
        <p:spPr>
          <a:xfrm>
            <a:off x="632579" y="4279940"/>
            <a:ext cx="632579" cy="1163836"/>
          </a:xfrm>
          <a:prstGeom prst="roundRect">
            <a:avLst>
              <a:gd name="adj" fmla="val 360009"/>
            </a:avLst>
          </a:prstGeom>
          <a:solidFill>
            <a:srgbClr val="31136C"/>
          </a:solidFill>
          <a:ln w="7620">
            <a:solidFill>
              <a:srgbClr val="4A2C85"/>
            </a:solidFill>
            <a:prstDash val="solid"/>
          </a:ln>
        </p:spPr>
      </p:sp>
      <p:sp>
        <p:nvSpPr>
          <p:cNvPr id="13" name="Text 11"/>
          <p:cNvSpPr/>
          <p:nvPr/>
        </p:nvSpPr>
        <p:spPr>
          <a:xfrm>
            <a:off x="830223" y="4713565"/>
            <a:ext cx="237173" cy="296466"/>
          </a:xfrm>
          <a:prstGeom prst="rect">
            <a:avLst/>
          </a:prstGeom>
          <a:noFill/>
          <a:ln/>
        </p:spPr>
        <p:txBody>
          <a:bodyPr wrap="none" lIns="0" tIns="0" rIns="0" bIns="0" rtlCol="0" anchor="t"/>
          <a:lstStyle/>
          <a:p>
            <a:pPr marL="0" indent="0" algn="l">
              <a:lnSpc>
                <a:spcPts val="1850"/>
              </a:lnSpc>
              <a:buNone/>
            </a:pPr>
            <a:r>
              <a:rPr lang="en-US" sz="1850" dirty="0">
                <a:solidFill>
                  <a:srgbClr val="DCD7E5"/>
                </a:solidFill>
                <a:latin typeface="Montserrat" pitchFamily="34" charset="0"/>
                <a:ea typeface="Montserrat" pitchFamily="34" charset="-122"/>
                <a:cs typeface="Montserrat" pitchFamily="34" charset="-120"/>
              </a:rPr>
              <a:t>3</a:t>
            </a:r>
            <a:endParaRPr lang="en-US" sz="1850" dirty="0"/>
          </a:p>
        </p:txBody>
      </p:sp>
      <p:sp>
        <p:nvSpPr>
          <p:cNvPr id="14" name="Text 12"/>
          <p:cNvSpPr/>
          <p:nvPr/>
        </p:nvSpPr>
        <p:spPr>
          <a:xfrm>
            <a:off x="1423273" y="4438055"/>
            <a:ext cx="1976795" cy="247055"/>
          </a:xfrm>
          <a:prstGeom prst="rect">
            <a:avLst/>
          </a:prstGeom>
          <a:noFill/>
          <a:ln/>
        </p:spPr>
        <p:txBody>
          <a:bodyPr wrap="none" lIns="0" tIns="0" rIns="0" bIns="0" rtlCol="0" anchor="t"/>
          <a:lstStyle/>
          <a:p>
            <a:pPr marL="0" indent="0" algn="l">
              <a:lnSpc>
                <a:spcPts val="1900"/>
              </a:lnSpc>
              <a:buNone/>
            </a:pPr>
            <a:r>
              <a:rPr lang="en-US" sz="1550" dirty="0">
                <a:solidFill>
                  <a:srgbClr val="DCD7E5"/>
                </a:solidFill>
                <a:latin typeface="Montserrat" pitchFamily="34" charset="0"/>
                <a:ea typeface="Montserrat" pitchFamily="34" charset="-122"/>
                <a:cs typeface="Montserrat" pitchFamily="34" charset="-120"/>
              </a:rPr>
              <a:t>Insightful Output</a:t>
            </a:r>
            <a:endParaRPr lang="en-US" sz="1550" dirty="0"/>
          </a:p>
        </p:txBody>
      </p:sp>
      <p:sp>
        <p:nvSpPr>
          <p:cNvPr id="15" name="Text 13"/>
          <p:cNvSpPr/>
          <p:nvPr/>
        </p:nvSpPr>
        <p:spPr>
          <a:xfrm>
            <a:off x="1423273" y="4779883"/>
            <a:ext cx="12574548" cy="505778"/>
          </a:xfrm>
          <a:prstGeom prst="rect">
            <a:avLst/>
          </a:prstGeom>
          <a:noFill/>
          <a:ln/>
        </p:spPr>
        <p:txBody>
          <a:bodyPr wrap="square" lIns="0" tIns="0" rIns="0" bIns="0" rtlCol="0" anchor="t"/>
          <a:lstStyle/>
          <a:p>
            <a:pPr marL="0" indent="0" algn="l">
              <a:lnSpc>
                <a:spcPts val="1950"/>
              </a:lnSpc>
              <a:buNone/>
            </a:pPr>
            <a:r>
              <a:rPr lang="en-US" sz="1200" dirty="0">
                <a:solidFill>
                  <a:srgbClr val="DCD7E5"/>
                </a:solidFill>
                <a:latin typeface="Heebo Light" pitchFamily="34" charset="0"/>
                <a:ea typeface="Heebo Light" pitchFamily="34" charset="-122"/>
                <a:cs typeface="Heebo Light" pitchFamily="34" charset="-120"/>
              </a:rPr>
              <a:t>The model predicts the dominant emotion(s) and presents the results. Beyond just a label, Emotector provides a "wise thought" , context-aware commentary on the detected emotion, offering a deeper understanding.</a:t>
            </a:r>
            <a:endParaRPr lang="en-US" sz="1200" dirty="0"/>
          </a:p>
        </p:txBody>
      </p:sp>
      <p:sp>
        <p:nvSpPr>
          <p:cNvPr id="16" name="Shape 14"/>
          <p:cNvSpPr/>
          <p:nvPr/>
        </p:nvSpPr>
        <p:spPr>
          <a:xfrm>
            <a:off x="632579" y="5562362"/>
            <a:ext cx="632579" cy="1163836"/>
          </a:xfrm>
          <a:prstGeom prst="roundRect">
            <a:avLst>
              <a:gd name="adj" fmla="val 360009"/>
            </a:avLst>
          </a:prstGeom>
          <a:solidFill>
            <a:srgbClr val="31136C"/>
          </a:solidFill>
          <a:ln w="7620">
            <a:solidFill>
              <a:srgbClr val="4A2C85"/>
            </a:solidFill>
            <a:prstDash val="solid"/>
          </a:ln>
        </p:spPr>
      </p:sp>
      <p:sp>
        <p:nvSpPr>
          <p:cNvPr id="17" name="Text 15"/>
          <p:cNvSpPr/>
          <p:nvPr/>
        </p:nvSpPr>
        <p:spPr>
          <a:xfrm>
            <a:off x="830223" y="5995988"/>
            <a:ext cx="237173" cy="296466"/>
          </a:xfrm>
          <a:prstGeom prst="rect">
            <a:avLst/>
          </a:prstGeom>
          <a:noFill/>
          <a:ln/>
        </p:spPr>
        <p:txBody>
          <a:bodyPr wrap="none" lIns="0" tIns="0" rIns="0" bIns="0" rtlCol="0" anchor="t"/>
          <a:lstStyle/>
          <a:p>
            <a:pPr marL="0" indent="0" algn="l">
              <a:lnSpc>
                <a:spcPts val="1850"/>
              </a:lnSpc>
              <a:buNone/>
            </a:pPr>
            <a:r>
              <a:rPr lang="en-US" sz="1850" dirty="0">
                <a:solidFill>
                  <a:srgbClr val="DCD7E5"/>
                </a:solidFill>
                <a:latin typeface="Montserrat" pitchFamily="34" charset="0"/>
                <a:ea typeface="Montserrat" pitchFamily="34" charset="-122"/>
                <a:cs typeface="Montserrat" pitchFamily="34" charset="-120"/>
              </a:rPr>
              <a:t>4</a:t>
            </a:r>
            <a:endParaRPr lang="en-US" sz="1850" dirty="0"/>
          </a:p>
        </p:txBody>
      </p:sp>
      <p:sp>
        <p:nvSpPr>
          <p:cNvPr id="18" name="Text 16"/>
          <p:cNvSpPr/>
          <p:nvPr/>
        </p:nvSpPr>
        <p:spPr>
          <a:xfrm>
            <a:off x="1423273" y="5720477"/>
            <a:ext cx="3128605" cy="247055"/>
          </a:xfrm>
          <a:prstGeom prst="rect">
            <a:avLst/>
          </a:prstGeom>
          <a:noFill/>
          <a:ln/>
        </p:spPr>
        <p:txBody>
          <a:bodyPr wrap="none" lIns="0" tIns="0" rIns="0" bIns="0" rtlCol="0" anchor="t"/>
          <a:lstStyle/>
          <a:p>
            <a:pPr marL="0" indent="0" algn="l">
              <a:lnSpc>
                <a:spcPts val="1900"/>
              </a:lnSpc>
              <a:buNone/>
            </a:pPr>
            <a:r>
              <a:rPr lang="en-US" sz="1550" dirty="0">
                <a:solidFill>
                  <a:srgbClr val="DCD7E5"/>
                </a:solidFill>
                <a:latin typeface="Montserrat" pitchFamily="34" charset="0"/>
                <a:ea typeface="Montserrat" pitchFamily="34" charset="-122"/>
                <a:cs typeface="Montserrat" pitchFamily="34" charset="-120"/>
              </a:rPr>
              <a:t>Personalized Recommendation</a:t>
            </a:r>
            <a:endParaRPr lang="en-US" sz="1550" dirty="0"/>
          </a:p>
        </p:txBody>
      </p:sp>
      <p:sp>
        <p:nvSpPr>
          <p:cNvPr id="19" name="Text 17"/>
          <p:cNvSpPr/>
          <p:nvPr/>
        </p:nvSpPr>
        <p:spPr>
          <a:xfrm>
            <a:off x="1423273" y="6062305"/>
            <a:ext cx="12574548" cy="505778"/>
          </a:xfrm>
          <a:prstGeom prst="rect">
            <a:avLst/>
          </a:prstGeom>
          <a:noFill/>
          <a:ln/>
        </p:spPr>
        <p:txBody>
          <a:bodyPr wrap="square" lIns="0" tIns="0" rIns="0" bIns="0" rtlCol="0" anchor="t"/>
          <a:lstStyle/>
          <a:p>
            <a:pPr marL="0" indent="0" algn="l">
              <a:lnSpc>
                <a:spcPts val="1950"/>
              </a:lnSpc>
              <a:buNone/>
            </a:pPr>
            <a:r>
              <a:rPr lang="en-US" sz="1200" dirty="0">
                <a:solidFill>
                  <a:srgbClr val="DCD7E5"/>
                </a:solidFill>
                <a:latin typeface="Heebo Light" pitchFamily="34" charset="0"/>
                <a:ea typeface="Heebo Light" pitchFamily="34" charset="-122"/>
                <a:cs typeface="Heebo Light" pitchFamily="34" charset="-120"/>
              </a:rPr>
              <a:t>Adding a unique touch, the platform suggests a song recommendation tailored to the detected emotion, aiming to either amplify or help shift the user's mood, creating a more engaging experience.</a:t>
            </a:r>
            <a:endParaRPr lang="en-US" sz="1200" dirty="0"/>
          </a:p>
        </p:txBody>
      </p:sp>
      <p:sp>
        <p:nvSpPr>
          <p:cNvPr id="20" name="Shape 18"/>
          <p:cNvSpPr/>
          <p:nvPr/>
        </p:nvSpPr>
        <p:spPr>
          <a:xfrm>
            <a:off x="632579" y="6844784"/>
            <a:ext cx="632579" cy="752833"/>
          </a:xfrm>
          <a:prstGeom prst="roundRect">
            <a:avLst>
              <a:gd name="adj" fmla="val 360009"/>
            </a:avLst>
          </a:prstGeom>
          <a:solidFill>
            <a:srgbClr val="31136C"/>
          </a:solidFill>
          <a:ln w="7620">
            <a:solidFill>
              <a:srgbClr val="4A2C85"/>
            </a:solidFill>
            <a:prstDash val="solid"/>
          </a:ln>
        </p:spPr>
      </p:sp>
      <p:sp>
        <p:nvSpPr>
          <p:cNvPr id="21" name="Text 19"/>
          <p:cNvSpPr/>
          <p:nvPr/>
        </p:nvSpPr>
        <p:spPr>
          <a:xfrm>
            <a:off x="830223" y="7170896"/>
            <a:ext cx="237173" cy="296466"/>
          </a:xfrm>
          <a:prstGeom prst="rect">
            <a:avLst/>
          </a:prstGeom>
          <a:noFill/>
          <a:ln/>
        </p:spPr>
        <p:txBody>
          <a:bodyPr wrap="none" lIns="0" tIns="0" rIns="0" bIns="0" rtlCol="0" anchor="t"/>
          <a:lstStyle/>
          <a:p>
            <a:pPr marL="0" indent="0" algn="l">
              <a:lnSpc>
                <a:spcPts val="1850"/>
              </a:lnSpc>
              <a:buNone/>
            </a:pPr>
            <a:r>
              <a:rPr lang="en-US" sz="1850" dirty="0">
                <a:solidFill>
                  <a:srgbClr val="DCD7E5"/>
                </a:solidFill>
                <a:latin typeface="Montserrat" pitchFamily="34" charset="0"/>
                <a:ea typeface="Montserrat" pitchFamily="34" charset="-122"/>
                <a:cs typeface="Montserrat" pitchFamily="34" charset="-120"/>
              </a:rPr>
              <a:t>5</a:t>
            </a:r>
            <a:endParaRPr lang="en-US" sz="1850" dirty="0"/>
          </a:p>
        </p:txBody>
      </p:sp>
      <p:sp>
        <p:nvSpPr>
          <p:cNvPr id="22" name="Text 20"/>
          <p:cNvSpPr/>
          <p:nvPr/>
        </p:nvSpPr>
        <p:spPr>
          <a:xfrm>
            <a:off x="1423273" y="6936654"/>
            <a:ext cx="2176343" cy="247055"/>
          </a:xfrm>
          <a:prstGeom prst="rect">
            <a:avLst/>
          </a:prstGeom>
          <a:noFill/>
          <a:ln/>
        </p:spPr>
        <p:txBody>
          <a:bodyPr wrap="none" lIns="0" tIns="0" rIns="0" bIns="0" rtlCol="0" anchor="t"/>
          <a:lstStyle/>
          <a:p>
            <a:pPr marL="0" indent="0" algn="l">
              <a:lnSpc>
                <a:spcPts val="1900"/>
              </a:lnSpc>
              <a:buNone/>
            </a:pPr>
            <a:r>
              <a:rPr lang="en-US" sz="1550" dirty="0">
                <a:solidFill>
                  <a:srgbClr val="DCD7E5"/>
                </a:solidFill>
                <a:latin typeface="Montserrat" pitchFamily="34" charset="0"/>
                <a:ea typeface="Montserrat" pitchFamily="34" charset="-122"/>
                <a:cs typeface="Montserrat" pitchFamily="34" charset="-120"/>
              </a:rPr>
              <a:t>Downloadable Report</a:t>
            </a:r>
            <a:endParaRPr lang="en-US" sz="1550" dirty="0"/>
          </a:p>
        </p:txBody>
      </p:sp>
      <p:sp>
        <p:nvSpPr>
          <p:cNvPr id="23" name="Text 21"/>
          <p:cNvSpPr/>
          <p:nvPr/>
        </p:nvSpPr>
        <p:spPr>
          <a:xfrm>
            <a:off x="1423273" y="7290179"/>
            <a:ext cx="12574548" cy="252889"/>
          </a:xfrm>
          <a:prstGeom prst="rect">
            <a:avLst/>
          </a:prstGeom>
          <a:noFill/>
          <a:ln/>
        </p:spPr>
        <p:txBody>
          <a:bodyPr wrap="none" lIns="0" tIns="0" rIns="0" bIns="0" rtlCol="0" anchor="t"/>
          <a:lstStyle/>
          <a:p>
            <a:pPr marL="0" indent="0" algn="l">
              <a:lnSpc>
                <a:spcPts val="1950"/>
              </a:lnSpc>
              <a:buNone/>
            </a:pPr>
            <a:r>
              <a:rPr lang="en-US" sz="1200" dirty="0">
                <a:solidFill>
                  <a:srgbClr val="DCD7E5"/>
                </a:solidFill>
                <a:latin typeface="Heebo Light" pitchFamily="34" charset="0"/>
                <a:ea typeface="Heebo Light" pitchFamily="34" charset="-122"/>
                <a:cs typeface="Heebo Light" pitchFamily="34" charset="-120"/>
              </a:rPr>
              <a:t>For record-keeping, users have the option to download a raw report of the emotion detection results in PDF format.</a:t>
            </a:r>
            <a:endParaRPr lang="en-US" sz="1200" dirty="0"/>
          </a:p>
        </p:txBody>
      </p:sp>
      <p:sp>
        <p:nvSpPr>
          <p:cNvPr id="24" name="Rectangle 23">
            <a:extLst>
              <a:ext uri="{FF2B5EF4-FFF2-40B4-BE49-F238E27FC236}">
                <a16:creationId xmlns:a16="http://schemas.microsoft.com/office/drawing/2014/main" id="{64DE32E1-E58C-FFA2-5140-13553208F19D}"/>
              </a:ext>
            </a:extLst>
          </p:cNvPr>
          <p:cNvSpPr/>
          <p:nvPr/>
        </p:nvSpPr>
        <p:spPr>
          <a:xfrm>
            <a:off x="0" y="7594522"/>
            <a:ext cx="14630400" cy="63507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F77CC991-B4FC-E861-BBA8-F5DE7294B535}"/>
              </a:ext>
            </a:extLst>
          </p:cNvPr>
          <p:cNvSpPr txBox="1"/>
          <p:nvPr/>
        </p:nvSpPr>
        <p:spPr>
          <a:xfrm>
            <a:off x="6280190" y="7484126"/>
            <a:ext cx="8616428" cy="643702"/>
          </a:xfrm>
          <a:prstGeom prst="rect">
            <a:avLst/>
          </a:prstGeom>
          <a:noFill/>
        </p:spPr>
        <p:txBody>
          <a:bodyPr wrap="square" rtlCol="0">
            <a:spAutoFit/>
          </a:bodyPr>
          <a:lstStyle/>
          <a:p>
            <a:pPr>
              <a:lnSpc>
                <a:spcPts val="4850"/>
              </a:lnSpc>
            </a:pPr>
            <a:r>
              <a:rPr lang="en-US" sz="2400" dirty="0" err="1">
                <a:solidFill>
                  <a:srgbClr val="0D0A2C"/>
                </a:solidFill>
                <a:latin typeface="Montserrat" pitchFamily="34" charset="0"/>
                <a:ea typeface="Montserrat" pitchFamily="34" charset="-122"/>
                <a:cs typeface="Montserrat" pitchFamily="34" charset="-120"/>
              </a:rPr>
              <a:t>Emotector</a:t>
            </a:r>
            <a:r>
              <a:rPr lang="en-US" sz="2400" dirty="0">
                <a:solidFill>
                  <a:srgbClr val="0D0A2C"/>
                </a:solidFill>
                <a:latin typeface="Montserrat" pitchFamily="34" charset="0"/>
                <a:ea typeface="Montserrat" pitchFamily="34" charset="-122"/>
                <a:cs typeface="Montserrat" pitchFamily="34" charset="-120"/>
              </a:rPr>
              <a:t> : Decoding Emotions, One Face at a Time</a:t>
            </a:r>
            <a:endParaRPr lang="en-US" sz="2400" dirty="0">
              <a:solidFill>
                <a:srgbClr val="0D0A2C"/>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328976"/>
            <a:ext cx="6970276" cy="620078"/>
          </a:xfrm>
          <a:prstGeom prst="rect">
            <a:avLst/>
          </a:prstGeom>
          <a:noFill/>
          <a:ln/>
        </p:spPr>
        <p:txBody>
          <a:bodyPr wrap="none" lIns="0" tIns="0" rIns="0" bIns="0" rtlCol="0" anchor="t"/>
          <a:lstStyle/>
          <a:p>
            <a:pPr marL="0" indent="0" algn="l">
              <a:lnSpc>
                <a:spcPts val="4850"/>
              </a:lnSpc>
              <a:buNone/>
            </a:pPr>
            <a:r>
              <a:rPr lang="en-US" sz="3900" dirty="0">
                <a:solidFill>
                  <a:srgbClr val="F2F0F4"/>
                </a:solidFill>
                <a:latin typeface="Montserrat" pitchFamily="34" charset="0"/>
                <a:ea typeface="Montserrat" pitchFamily="34" charset="-122"/>
                <a:cs typeface="Montserrat" pitchFamily="34" charset="-120"/>
              </a:rPr>
              <a:t>Current Project Screenshots</a:t>
            </a:r>
            <a:endParaRPr lang="en-US" sz="3900" dirty="0"/>
          </a:p>
        </p:txBody>
      </p:sp>
      <p:pic>
        <p:nvPicPr>
          <p:cNvPr id="3" name="Image 0" descr="preencoded.png"/>
          <p:cNvPicPr>
            <a:picLocks noChangeAspect="1"/>
          </p:cNvPicPr>
          <p:nvPr/>
        </p:nvPicPr>
        <p:blipFill>
          <a:blip r:embed="rId3"/>
          <a:stretch>
            <a:fillRect/>
          </a:stretch>
        </p:blipFill>
        <p:spPr>
          <a:xfrm>
            <a:off x="801410" y="2474595"/>
            <a:ext cx="4236720" cy="4236720"/>
          </a:xfrm>
          <a:prstGeom prst="rect">
            <a:avLst/>
          </a:prstGeom>
        </p:spPr>
      </p:pic>
      <p:pic>
        <p:nvPicPr>
          <p:cNvPr id="4" name="Image 1" descr="preencoded.png"/>
          <p:cNvPicPr>
            <a:picLocks noChangeAspect="1"/>
          </p:cNvPicPr>
          <p:nvPr/>
        </p:nvPicPr>
        <p:blipFill>
          <a:blip r:embed="rId4"/>
          <a:stretch>
            <a:fillRect/>
          </a:stretch>
        </p:blipFill>
        <p:spPr>
          <a:xfrm>
            <a:off x="5196840" y="2474595"/>
            <a:ext cx="4236720" cy="4236720"/>
          </a:xfrm>
          <a:prstGeom prst="rect">
            <a:avLst/>
          </a:prstGeom>
        </p:spPr>
      </p:pic>
      <p:pic>
        <p:nvPicPr>
          <p:cNvPr id="5" name="Image 2" descr="preencoded.png"/>
          <p:cNvPicPr>
            <a:picLocks noChangeAspect="1"/>
          </p:cNvPicPr>
          <p:nvPr/>
        </p:nvPicPr>
        <p:blipFill>
          <a:blip r:embed="rId5"/>
          <a:stretch>
            <a:fillRect/>
          </a:stretch>
        </p:blipFill>
        <p:spPr>
          <a:xfrm>
            <a:off x="9592270" y="2474595"/>
            <a:ext cx="4236720" cy="4236720"/>
          </a:xfrm>
          <a:prstGeom prst="rect">
            <a:avLst/>
          </a:prstGeom>
        </p:spPr>
      </p:pic>
      <p:sp>
        <p:nvSpPr>
          <p:cNvPr id="6" name="Rectangle 5">
            <a:extLst>
              <a:ext uri="{FF2B5EF4-FFF2-40B4-BE49-F238E27FC236}">
                <a16:creationId xmlns:a16="http://schemas.microsoft.com/office/drawing/2014/main" id="{3A7B77E9-C5F3-7F11-7A71-B4A6BB62C452}"/>
              </a:ext>
            </a:extLst>
          </p:cNvPr>
          <p:cNvSpPr/>
          <p:nvPr/>
        </p:nvSpPr>
        <p:spPr>
          <a:xfrm>
            <a:off x="0" y="7594522"/>
            <a:ext cx="14630400" cy="63507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8F3B2143-8EE1-335F-FD88-B2BEC510F724}"/>
              </a:ext>
            </a:extLst>
          </p:cNvPr>
          <p:cNvSpPr txBox="1"/>
          <p:nvPr/>
        </p:nvSpPr>
        <p:spPr>
          <a:xfrm>
            <a:off x="6280190" y="7484126"/>
            <a:ext cx="8616428" cy="643702"/>
          </a:xfrm>
          <a:prstGeom prst="rect">
            <a:avLst/>
          </a:prstGeom>
          <a:noFill/>
        </p:spPr>
        <p:txBody>
          <a:bodyPr wrap="square" rtlCol="0">
            <a:spAutoFit/>
          </a:bodyPr>
          <a:lstStyle/>
          <a:p>
            <a:pPr>
              <a:lnSpc>
                <a:spcPts val="4850"/>
              </a:lnSpc>
            </a:pPr>
            <a:r>
              <a:rPr lang="en-US" sz="2400" dirty="0" err="1">
                <a:solidFill>
                  <a:srgbClr val="0D0A2C"/>
                </a:solidFill>
                <a:latin typeface="Montserrat" pitchFamily="34" charset="0"/>
                <a:ea typeface="Montserrat" pitchFamily="34" charset="-122"/>
                <a:cs typeface="Montserrat" pitchFamily="34" charset="-120"/>
              </a:rPr>
              <a:t>Emotector</a:t>
            </a:r>
            <a:r>
              <a:rPr lang="en-US" sz="2400" dirty="0">
                <a:solidFill>
                  <a:srgbClr val="0D0A2C"/>
                </a:solidFill>
                <a:latin typeface="Montserrat" pitchFamily="34" charset="0"/>
                <a:ea typeface="Montserrat" pitchFamily="34" charset="-122"/>
                <a:cs typeface="Montserrat" pitchFamily="34" charset="-120"/>
              </a:rPr>
              <a:t> : Decoding Emotions, One Face at a Time</a:t>
            </a:r>
            <a:endParaRPr lang="en-US" sz="2400" dirty="0">
              <a:solidFill>
                <a:srgbClr val="0D0A2C"/>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153364"/>
            <a:ext cx="10454045" cy="620078"/>
          </a:xfrm>
          <a:prstGeom prst="rect">
            <a:avLst/>
          </a:prstGeom>
          <a:noFill/>
          <a:ln/>
        </p:spPr>
        <p:txBody>
          <a:bodyPr wrap="none" lIns="0" tIns="0" rIns="0" bIns="0" rtlCol="0" anchor="t"/>
          <a:lstStyle/>
          <a:p>
            <a:pPr marL="0" indent="0" algn="l">
              <a:lnSpc>
                <a:spcPts val="4850"/>
              </a:lnSpc>
              <a:buNone/>
            </a:pPr>
            <a:r>
              <a:rPr lang="en-US" sz="3900" dirty="0">
                <a:solidFill>
                  <a:srgbClr val="F2F0F4"/>
                </a:solidFill>
                <a:latin typeface="Montserrat" pitchFamily="34" charset="0"/>
                <a:ea typeface="Montserrat" pitchFamily="34" charset="-122"/>
                <a:cs typeface="Montserrat" pitchFamily="34" charset="-120"/>
              </a:rPr>
              <a:t>Future Prospects and Call to Collaboration</a:t>
            </a:r>
            <a:endParaRPr lang="en-US" sz="3900" dirty="0"/>
          </a:p>
        </p:txBody>
      </p:sp>
      <p:sp>
        <p:nvSpPr>
          <p:cNvPr id="3" name="Text 1"/>
          <p:cNvSpPr/>
          <p:nvPr/>
        </p:nvSpPr>
        <p:spPr>
          <a:xfrm>
            <a:off x="793790" y="3170277"/>
            <a:ext cx="13042821" cy="317540"/>
          </a:xfrm>
          <a:prstGeom prst="rect">
            <a:avLst/>
          </a:prstGeom>
          <a:noFill/>
          <a:ln/>
        </p:spPr>
        <p:txBody>
          <a:bodyPr wrap="none" lIns="0" tIns="0" rIns="0" bIns="0" rtlCol="0" anchor="t"/>
          <a:lstStyle/>
          <a:p>
            <a:pPr marL="0" indent="0" algn="l">
              <a:lnSpc>
                <a:spcPts val="2500"/>
              </a:lnSpc>
              <a:buNone/>
            </a:pPr>
            <a:r>
              <a:rPr lang="en-US" sz="1550" b="1" dirty="0">
                <a:solidFill>
                  <a:srgbClr val="DCD7E5"/>
                </a:solidFill>
                <a:latin typeface="Heebo Light" pitchFamily="34" charset="0"/>
                <a:ea typeface="Heebo Light" pitchFamily="34" charset="-122"/>
                <a:cs typeface="Heebo Light" pitchFamily="34" charset="-120"/>
              </a:rPr>
              <a:t>Emotector</a:t>
            </a:r>
            <a:r>
              <a:rPr lang="en-US" sz="1550" dirty="0">
                <a:solidFill>
                  <a:srgbClr val="DCD7E5"/>
                </a:solidFill>
                <a:latin typeface="Heebo Light" pitchFamily="34" charset="0"/>
                <a:ea typeface="Heebo Light" pitchFamily="34" charset="-122"/>
                <a:cs typeface="Heebo Light" pitchFamily="34" charset="-120"/>
              </a:rPr>
              <a:t> represents just the beginning of a journey into more sophisticated emotion AI. We will make future enhancement for better user interaction.</a:t>
            </a:r>
            <a:endParaRPr lang="en-US" sz="1550" dirty="0"/>
          </a:p>
        </p:txBody>
      </p:sp>
      <p:sp>
        <p:nvSpPr>
          <p:cNvPr id="4" name="Shape 2"/>
          <p:cNvSpPr/>
          <p:nvPr/>
        </p:nvSpPr>
        <p:spPr>
          <a:xfrm>
            <a:off x="793790" y="3711059"/>
            <a:ext cx="6422231" cy="1824276"/>
          </a:xfrm>
          <a:prstGeom prst="roundRect">
            <a:avLst>
              <a:gd name="adj" fmla="val 4569"/>
            </a:avLst>
          </a:prstGeom>
          <a:noFill/>
          <a:ln w="22860">
            <a:solidFill>
              <a:srgbClr val="AFCBF8"/>
            </a:solidFill>
            <a:prstDash val="solid"/>
          </a:ln>
        </p:spPr>
      </p:sp>
      <p:sp>
        <p:nvSpPr>
          <p:cNvPr id="5" name="Text 3"/>
          <p:cNvSpPr/>
          <p:nvPr/>
        </p:nvSpPr>
        <p:spPr>
          <a:xfrm>
            <a:off x="1015008" y="3932277"/>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DCD7E5"/>
                </a:solidFill>
                <a:latin typeface="Montserrat" pitchFamily="34" charset="0"/>
                <a:ea typeface="Montserrat" pitchFamily="34" charset="-122"/>
                <a:cs typeface="Montserrat" pitchFamily="34" charset="-120"/>
              </a:rPr>
              <a:t>Enhanced Emotion</a:t>
            </a:r>
            <a:endParaRPr lang="en-US" sz="1950" dirty="0"/>
          </a:p>
        </p:txBody>
      </p:sp>
      <p:sp>
        <p:nvSpPr>
          <p:cNvPr id="6" name="Text 4"/>
          <p:cNvSpPr/>
          <p:nvPr/>
        </p:nvSpPr>
        <p:spPr>
          <a:xfrm>
            <a:off x="1015008" y="4361498"/>
            <a:ext cx="5979795" cy="95261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Further refining the model to detect micro-expressions and an even broader range of subtle emotional states, increasing accuracy and depth of analysis.</a:t>
            </a:r>
            <a:endParaRPr lang="en-US" sz="1550" dirty="0"/>
          </a:p>
        </p:txBody>
      </p:sp>
      <p:sp>
        <p:nvSpPr>
          <p:cNvPr id="7" name="Shape 5"/>
          <p:cNvSpPr/>
          <p:nvPr/>
        </p:nvSpPr>
        <p:spPr>
          <a:xfrm>
            <a:off x="7414379" y="3711059"/>
            <a:ext cx="6422231" cy="1824276"/>
          </a:xfrm>
          <a:prstGeom prst="roundRect">
            <a:avLst>
              <a:gd name="adj" fmla="val 4569"/>
            </a:avLst>
          </a:prstGeom>
          <a:noFill/>
          <a:ln w="22860">
            <a:solidFill>
              <a:srgbClr val="AFCBF8"/>
            </a:solidFill>
            <a:prstDash val="solid"/>
          </a:ln>
        </p:spPr>
      </p:sp>
      <p:sp>
        <p:nvSpPr>
          <p:cNvPr id="8" name="Text 6"/>
          <p:cNvSpPr/>
          <p:nvPr/>
        </p:nvSpPr>
        <p:spPr>
          <a:xfrm>
            <a:off x="7635597" y="3932277"/>
            <a:ext cx="3085267" cy="310158"/>
          </a:xfrm>
          <a:prstGeom prst="rect">
            <a:avLst/>
          </a:prstGeom>
          <a:noFill/>
          <a:ln/>
        </p:spPr>
        <p:txBody>
          <a:bodyPr wrap="none" lIns="0" tIns="0" rIns="0" bIns="0" rtlCol="0" anchor="t"/>
          <a:lstStyle/>
          <a:p>
            <a:pPr marL="0" indent="0" algn="l">
              <a:lnSpc>
                <a:spcPts val="2400"/>
              </a:lnSpc>
              <a:buNone/>
            </a:pPr>
            <a:r>
              <a:rPr lang="en-US" sz="1950" dirty="0">
                <a:solidFill>
                  <a:srgbClr val="DCD7E5"/>
                </a:solidFill>
                <a:latin typeface="Montserrat" pitchFamily="34" charset="0"/>
                <a:ea typeface="Montserrat" pitchFamily="34" charset="-122"/>
                <a:cs typeface="Montserrat" pitchFamily="34" charset="-120"/>
              </a:rPr>
              <a:t>Real-Time Video Analysis</a:t>
            </a:r>
            <a:endParaRPr lang="en-US" sz="1950" dirty="0"/>
          </a:p>
        </p:txBody>
      </p:sp>
      <p:sp>
        <p:nvSpPr>
          <p:cNvPr id="9" name="Text 7"/>
          <p:cNvSpPr/>
          <p:nvPr/>
        </p:nvSpPr>
        <p:spPr>
          <a:xfrm>
            <a:off x="7635597" y="4361498"/>
            <a:ext cx="5979795" cy="95261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Expanding the platform's capabilities to process live video feeds, enabling dynamic emotion tracking for interactive applications, customer service, and more.</a:t>
            </a:r>
            <a:endParaRPr lang="en-US" sz="1550" dirty="0"/>
          </a:p>
        </p:txBody>
      </p:sp>
      <p:sp>
        <p:nvSpPr>
          <p:cNvPr id="10" name="Text 8"/>
          <p:cNvSpPr/>
          <p:nvPr/>
        </p:nvSpPr>
        <p:spPr>
          <a:xfrm>
            <a:off x="793790" y="5758577"/>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We are continuously working on deployment and we seek for your feedback to enhance user experience…</a:t>
            </a:r>
            <a:endParaRPr lang="en-US" sz="1550" dirty="0"/>
          </a:p>
        </p:txBody>
      </p:sp>
      <p:sp>
        <p:nvSpPr>
          <p:cNvPr id="11" name="Rectangle 10">
            <a:extLst>
              <a:ext uri="{FF2B5EF4-FFF2-40B4-BE49-F238E27FC236}">
                <a16:creationId xmlns:a16="http://schemas.microsoft.com/office/drawing/2014/main" id="{EF97017A-6220-DFA1-7996-6CE3AC018068}"/>
              </a:ext>
            </a:extLst>
          </p:cNvPr>
          <p:cNvSpPr/>
          <p:nvPr/>
        </p:nvSpPr>
        <p:spPr>
          <a:xfrm>
            <a:off x="0" y="7594522"/>
            <a:ext cx="14630400" cy="63507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4858D0C4-A726-DB41-E6CA-94473B8F6AA0}"/>
              </a:ext>
            </a:extLst>
          </p:cNvPr>
          <p:cNvSpPr txBox="1"/>
          <p:nvPr/>
        </p:nvSpPr>
        <p:spPr>
          <a:xfrm>
            <a:off x="6280190" y="7484126"/>
            <a:ext cx="8616428" cy="643702"/>
          </a:xfrm>
          <a:prstGeom prst="rect">
            <a:avLst/>
          </a:prstGeom>
          <a:noFill/>
        </p:spPr>
        <p:txBody>
          <a:bodyPr wrap="square" rtlCol="0">
            <a:spAutoFit/>
          </a:bodyPr>
          <a:lstStyle/>
          <a:p>
            <a:pPr>
              <a:lnSpc>
                <a:spcPts val="4850"/>
              </a:lnSpc>
            </a:pPr>
            <a:r>
              <a:rPr lang="en-US" sz="2400" dirty="0" err="1">
                <a:solidFill>
                  <a:srgbClr val="0D0A2C"/>
                </a:solidFill>
                <a:latin typeface="Montserrat" pitchFamily="34" charset="0"/>
                <a:ea typeface="Montserrat" pitchFamily="34" charset="-122"/>
                <a:cs typeface="Montserrat" pitchFamily="34" charset="-120"/>
              </a:rPr>
              <a:t>Emotector</a:t>
            </a:r>
            <a:r>
              <a:rPr lang="en-US" sz="2400" dirty="0">
                <a:solidFill>
                  <a:srgbClr val="0D0A2C"/>
                </a:solidFill>
                <a:latin typeface="Montserrat" pitchFamily="34" charset="0"/>
                <a:ea typeface="Montserrat" pitchFamily="34" charset="-122"/>
                <a:cs typeface="Montserrat" pitchFamily="34" charset="-120"/>
              </a:rPr>
              <a:t> : Decoding Emotions, One Face at a Time</a:t>
            </a:r>
            <a:endParaRPr lang="en-US" sz="2400" dirty="0">
              <a:solidFill>
                <a:srgbClr val="0D0A2C"/>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813078"/>
            <a:ext cx="11445359" cy="620078"/>
          </a:xfrm>
          <a:prstGeom prst="rect">
            <a:avLst/>
          </a:prstGeom>
          <a:noFill/>
          <a:ln/>
        </p:spPr>
        <p:txBody>
          <a:bodyPr wrap="none" lIns="0" tIns="0" rIns="0" bIns="0" rtlCol="0" anchor="t"/>
          <a:lstStyle/>
          <a:p>
            <a:pPr marL="0" indent="0" algn="l">
              <a:lnSpc>
                <a:spcPts val="4850"/>
              </a:lnSpc>
              <a:buNone/>
            </a:pPr>
            <a:r>
              <a:rPr lang="en-US" sz="3900" dirty="0">
                <a:solidFill>
                  <a:srgbClr val="F2F0F4"/>
                </a:solidFill>
                <a:latin typeface="Montserrat" pitchFamily="34" charset="0"/>
                <a:ea typeface="Montserrat" pitchFamily="34" charset="-122"/>
                <a:cs typeface="Montserrat" pitchFamily="34" charset="-120"/>
              </a:rPr>
              <a:t>The Journey: Internship at TopNotch Solutions</a:t>
            </a:r>
            <a:endParaRPr lang="en-US" sz="3900" dirty="0"/>
          </a:p>
        </p:txBody>
      </p:sp>
      <p:pic>
        <p:nvPicPr>
          <p:cNvPr id="3" name="Image 0" descr="preencoded.png"/>
          <p:cNvPicPr>
            <a:picLocks noChangeAspect="1"/>
          </p:cNvPicPr>
          <p:nvPr/>
        </p:nvPicPr>
        <p:blipFill>
          <a:blip r:embed="rId3"/>
          <a:stretch>
            <a:fillRect/>
          </a:stretch>
        </p:blipFill>
        <p:spPr>
          <a:xfrm>
            <a:off x="793790" y="1954054"/>
            <a:ext cx="4926568" cy="4926568"/>
          </a:xfrm>
          <a:prstGeom prst="rect">
            <a:avLst/>
          </a:prstGeom>
        </p:spPr>
      </p:pic>
      <p:sp>
        <p:nvSpPr>
          <p:cNvPr id="4" name="Text 1"/>
          <p:cNvSpPr/>
          <p:nvPr/>
        </p:nvSpPr>
        <p:spPr>
          <a:xfrm>
            <a:off x="6212086" y="1909405"/>
            <a:ext cx="7632025" cy="952619"/>
          </a:xfrm>
          <a:prstGeom prst="rect">
            <a:avLst/>
          </a:prstGeom>
          <a:noFill/>
          <a:ln/>
        </p:spPr>
        <p:txBody>
          <a:bodyPr wrap="square" lIns="0" tIns="0" rIns="0" bIns="0" rtlCol="0" anchor="t"/>
          <a:lstStyle/>
          <a:p>
            <a:pPr marL="0" indent="0" algn="l">
              <a:lnSpc>
                <a:spcPts val="2500"/>
              </a:lnSpc>
              <a:buNone/>
            </a:pPr>
            <a:r>
              <a:rPr lang="en-US" sz="1550" b="1" dirty="0">
                <a:solidFill>
                  <a:srgbClr val="DCD7E5"/>
                </a:solidFill>
                <a:latin typeface="Heebo Light" pitchFamily="34" charset="0"/>
                <a:ea typeface="Heebo Light" pitchFamily="34" charset="-122"/>
                <a:cs typeface="Heebo Light" pitchFamily="34" charset="-120"/>
              </a:rPr>
              <a:t>Emotector</a:t>
            </a:r>
            <a:r>
              <a:rPr lang="en-US" sz="1550" dirty="0">
                <a:solidFill>
                  <a:srgbClr val="DCD7E5"/>
                </a:solidFill>
                <a:latin typeface="Heebo Light" pitchFamily="34" charset="0"/>
                <a:ea typeface="Heebo Light" pitchFamily="34" charset="-122"/>
                <a:cs typeface="Heebo Light" pitchFamily="34" charset="-120"/>
              </a:rPr>
              <a:t> was developed as a project during my internship at </a:t>
            </a:r>
            <a:r>
              <a:rPr lang="en-US" sz="1550" b="1" dirty="0">
                <a:solidFill>
                  <a:srgbClr val="DCD7E5"/>
                </a:solidFill>
                <a:latin typeface="Heebo Light" pitchFamily="34" charset="0"/>
                <a:ea typeface="Heebo Light" pitchFamily="34" charset="-122"/>
                <a:cs typeface="Heebo Light" pitchFamily="34" charset="-120"/>
              </a:rPr>
              <a:t>TopNotch Solutions</a:t>
            </a:r>
            <a:r>
              <a:rPr lang="en-US" sz="1550" dirty="0">
                <a:solidFill>
                  <a:srgbClr val="DCD7E5"/>
                </a:solidFill>
                <a:latin typeface="Heebo Light" pitchFamily="34" charset="0"/>
                <a:ea typeface="Heebo Light" pitchFamily="34" charset="-122"/>
                <a:cs typeface="Heebo Light" pitchFamily="34" charset="-120"/>
              </a:rPr>
              <a:t>. This invaluable experience provided the perfect environment for applying academic knowledge to real-world challenges.</a:t>
            </a:r>
            <a:endParaRPr lang="en-US" sz="1550" dirty="0"/>
          </a:p>
        </p:txBody>
      </p:sp>
      <p:sp>
        <p:nvSpPr>
          <p:cNvPr id="5" name="Text 2"/>
          <p:cNvSpPr/>
          <p:nvPr/>
        </p:nvSpPr>
        <p:spPr>
          <a:xfrm>
            <a:off x="6212086" y="3040618"/>
            <a:ext cx="7632025" cy="95261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DCD7E5"/>
                </a:solidFill>
                <a:latin typeface="Heebo Light" pitchFamily="34" charset="0"/>
                <a:ea typeface="Heebo Light" pitchFamily="34" charset="-122"/>
                <a:cs typeface="Heebo Light" pitchFamily="34" charset="-120"/>
              </a:rPr>
              <a:t>Mentorship &amp; Guidance:</a:t>
            </a:r>
            <a:r>
              <a:rPr lang="en-US" sz="1550" dirty="0">
                <a:solidFill>
                  <a:srgbClr val="DCD7E5"/>
                </a:solidFill>
                <a:latin typeface="Heebo Light" pitchFamily="34" charset="0"/>
                <a:ea typeface="Heebo Light" pitchFamily="34" charset="-122"/>
                <a:cs typeface="Heebo Light" pitchFamily="34" charset="-120"/>
              </a:rPr>
              <a:t> With daily meetings, insightful mentorship, and fun learning activities, I was able to grasp new concepts and confidently build this amazing project.</a:t>
            </a:r>
            <a:endParaRPr lang="en-US" sz="1550" dirty="0"/>
          </a:p>
        </p:txBody>
      </p:sp>
      <p:sp>
        <p:nvSpPr>
          <p:cNvPr id="6" name="Text 3"/>
          <p:cNvSpPr/>
          <p:nvPr/>
        </p:nvSpPr>
        <p:spPr>
          <a:xfrm>
            <a:off x="6212086" y="4062651"/>
            <a:ext cx="7632025"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DCD7E5"/>
                </a:solidFill>
                <a:latin typeface="Heebo Light" pitchFamily="34" charset="0"/>
                <a:ea typeface="Heebo Light" pitchFamily="34" charset="-122"/>
                <a:cs typeface="Heebo Light" pitchFamily="34" charset="-120"/>
              </a:rPr>
              <a:t>Practical Application:</a:t>
            </a:r>
            <a:r>
              <a:rPr lang="en-US" sz="1550" dirty="0">
                <a:solidFill>
                  <a:srgbClr val="DCD7E5"/>
                </a:solidFill>
                <a:latin typeface="Heebo Light" pitchFamily="34" charset="0"/>
                <a:ea typeface="Heebo Light" pitchFamily="34" charset="-122"/>
                <a:cs typeface="Heebo Light" pitchFamily="34" charset="-120"/>
              </a:rPr>
              <a:t> Translated theoretical machine learning concepts into a tangible, functional web application.</a:t>
            </a:r>
            <a:endParaRPr lang="en-US" sz="1550" dirty="0"/>
          </a:p>
        </p:txBody>
      </p:sp>
      <p:sp>
        <p:nvSpPr>
          <p:cNvPr id="7" name="Text 4"/>
          <p:cNvSpPr/>
          <p:nvPr/>
        </p:nvSpPr>
        <p:spPr>
          <a:xfrm>
            <a:off x="6212086" y="4767143"/>
            <a:ext cx="7632025" cy="95261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DCD7E5"/>
                </a:solidFill>
                <a:latin typeface="Heebo Light" pitchFamily="34" charset="0"/>
                <a:ea typeface="Heebo Light" pitchFamily="34" charset="-122"/>
                <a:cs typeface="Heebo Light" pitchFamily="34" charset="-120"/>
              </a:rPr>
              <a:t>Skill Enhancement:</a:t>
            </a:r>
            <a:r>
              <a:rPr lang="en-US" sz="1550" dirty="0">
                <a:solidFill>
                  <a:srgbClr val="DCD7E5"/>
                </a:solidFill>
                <a:latin typeface="Heebo Light" pitchFamily="34" charset="0"/>
                <a:ea typeface="Heebo Light" pitchFamily="34" charset="-122"/>
                <a:cs typeface="Heebo Light" pitchFamily="34" charset="-120"/>
              </a:rPr>
              <a:t> Improved my skills in Python, Machine Learning, Streamlit, and software development, and gained a better understanding of how a project is planned and built.</a:t>
            </a:r>
            <a:endParaRPr lang="en-US" sz="1550" dirty="0"/>
          </a:p>
        </p:txBody>
      </p:sp>
      <p:sp>
        <p:nvSpPr>
          <p:cNvPr id="8" name="Text 5"/>
          <p:cNvSpPr/>
          <p:nvPr/>
        </p:nvSpPr>
        <p:spPr>
          <a:xfrm>
            <a:off x="6212086" y="5789176"/>
            <a:ext cx="7632025"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DCD7E5"/>
                </a:solidFill>
                <a:latin typeface="Heebo Light" pitchFamily="34" charset="0"/>
                <a:ea typeface="Heebo Light" pitchFamily="34" charset="-122"/>
                <a:cs typeface="Heebo Light" pitchFamily="34" charset="-120"/>
              </a:rPr>
              <a:t>Problem-Solving:</a:t>
            </a:r>
            <a:r>
              <a:rPr lang="en-US" sz="1550" dirty="0">
                <a:solidFill>
                  <a:srgbClr val="DCD7E5"/>
                </a:solidFill>
                <a:latin typeface="Heebo Light" pitchFamily="34" charset="0"/>
                <a:ea typeface="Heebo Light" pitchFamily="34" charset="-122"/>
                <a:cs typeface="Heebo Light" pitchFamily="34" charset="-120"/>
              </a:rPr>
              <a:t> Faced and overcame various technical hurdles, enhancing my analytical, debugging and problem-solving abilities.</a:t>
            </a:r>
            <a:endParaRPr lang="en-US" sz="1550" dirty="0"/>
          </a:p>
        </p:txBody>
      </p:sp>
      <p:sp>
        <p:nvSpPr>
          <p:cNvPr id="9" name="Text 6"/>
          <p:cNvSpPr/>
          <p:nvPr/>
        </p:nvSpPr>
        <p:spPr>
          <a:xfrm>
            <a:off x="6212086" y="6602849"/>
            <a:ext cx="7632025" cy="63507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This internship was instrumental in bringing Emotector from concept to a deployable product, reflecting the high standards and innovative spirit of TopNotch Solutions.</a:t>
            </a:r>
            <a:endParaRPr lang="en-US" sz="1550" dirty="0"/>
          </a:p>
        </p:txBody>
      </p:sp>
      <p:sp>
        <p:nvSpPr>
          <p:cNvPr id="10" name="Rectangle 9">
            <a:extLst>
              <a:ext uri="{FF2B5EF4-FFF2-40B4-BE49-F238E27FC236}">
                <a16:creationId xmlns:a16="http://schemas.microsoft.com/office/drawing/2014/main" id="{5922D8D9-2CB4-16B7-499F-2D6F84A32A7E}"/>
              </a:ext>
            </a:extLst>
          </p:cNvPr>
          <p:cNvSpPr/>
          <p:nvPr/>
        </p:nvSpPr>
        <p:spPr>
          <a:xfrm>
            <a:off x="0" y="7594522"/>
            <a:ext cx="14630400" cy="63507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69EEB36D-D5B7-EBA2-9403-A778BE6F0D6A}"/>
              </a:ext>
            </a:extLst>
          </p:cNvPr>
          <p:cNvSpPr txBox="1"/>
          <p:nvPr/>
        </p:nvSpPr>
        <p:spPr>
          <a:xfrm>
            <a:off x="6280190" y="7484126"/>
            <a:ext cx="8616428" cy="643702"/>
          </a:xfrm>
          <a:prstGeom prst="rect">
            <a:avLst/>
          </a:prstGeom>
          <a:noFill/>
        </p:spPr>
        <p:txBody>
          <a:bodyPr wrap="square" rtlCol="0">
            <a:spAutoFit/>
          </a:bodyPr>
          <a:lstStyle/>
          <a:p>
            <a:pPr>
              <a:lnSpc>
                <a:spcPts val="4850"/>
              </a:lnSpc>
            </a:pPr>
            <a:r>
              <a:rPr lang="en-US" sz="2400" dirty="0" err="1">
                <a:solidFill>
                  <a:srgbClr val="0D0A2C"/>
                </a:solidFill>
                <a:latin typeface="Montserrat" pitchFamily="34" charset="0"/>
                <a:ea typeface="Montserrat" pitchFamily="34" charset="-122"/>
                <a:cs typeface="Montserrat" pitchFamily="34" charset="-120"/>
              </a:rPr>
              <a:t>Emotector</a:t>
            </a:r>
            <a:r>
              <a:rPr lang="en-US" sz="2400" dirty="0">
                <a:solidFill>
                  <a:srgbClr val="0D0A2C"/>
                </a:solidFill>
                <a:latin typeface="Montserrat" pitchFamily="34" charset="0"/>
                <a:ea typeface="Montserrat" pitchFamily="34" charset="-122"/>
                <a:cs typeface="Montserrat" pitchFamily="34" charset="-120"/>
              </a:rPr>
              <a:t> : Decoding Emotions, One Face at a Time</a:t>
            </a:r>
            <a:endParaRPr lang="en-US" sz="2400" dirty="0">
              <a:solidFill>
                <a:srgbClr val="0D0A2C"/>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7315200" y="3299556"/>
            <a:ext cx="7556421" cy="1116211"/>
          </a:xfrm>
          <a:prstGeom prst="rect">
            <a:avLst/>
          </a:prstGeom>
          <a:noFill/>
          <a:ln/>
        </p:spPr>
        <p:txBody>
          <a:bodyPr wrap="square" lIns="0" tIns="0" rIns="0" bIns="0" rtlCol="0" anchor="t"/>
          <a:lstStyle/>
          <a:p>
            <a:pPr marL="0" indent="0" algn="l">
              <a:lnSpc>
                <a:spcPts val="2900"/>
              </a:lnSpc>
              <a:buNone/>
            </a:pPr>
            <a:r>
              <a:rPr lang="en-US" sz="2300" dirty="0">
                <a:solidFill>
                  <a:srgbClr val="F2F0F4"/>
                </a:solidFill>
                <a:latin typeface="Montserrat" pitchFamily="34" charset="0"/>
                <a:ea typeface="Montserrat" pitchFamily="34" charset="-122"/>
                <a:cs typeface="Montserrat" pitchFamily="34" charset="-120"/>
              </a:rPr>
              <a:t>A heartfelt thank you to my mentor and team at </a:t>
            </a:r>
            <a:r>
              <a:rPr lang="en-US" sz="2300" b="1" dirty="0">
                <a:solidFill>
                  <a:srgbClr val="F2F0F4"/>
                </a:solidFill>
                <a:latin typeface="Montserrat" pitchFamily="34" charset="0"/>
                <a:ea typeface="Montserrat" pitchFamily="34" charset="-122"/>
                <a:cs typeface="Montserrat" pitchFamily="34" charset="-120"/>
              </a:rPr>
              <a:t>TopNotch Solutions</a:t>
            </a:r>
            <a:r>
              <a:rPr lang="en-US" sz="2300" dirty="0">
                <a:solidFill>
                  <a:srgbClr val="F2F0F4"/>
                </a:solidFill>
                <a:latin typeface="Montserrat" pitchFamily="34" charset="0"/>
                <a:ea typeface="Montserrat" pitchFamily="34" charset="-122"/>
                <a:cs typeface="Montserrat" pitchFamily="34" charset="-120"/>
              </a:rPr>
              <a:t> for making this experience truly rewarding.</a:t>
            </a:r>
            <a:endParaRPr lang="en-US" sz="2300" dirty="0"/>
          </a:p>
        </p:txBody>
      </p:sp>
      <p:sp>
        <p:nvSpPr>
          <p:cNvPr id="4" name="Text 1"/>
          <p:cNvSpPr/>
          <p:nvPr/>
        </p:nvSpPr>
        <p:spPr>
          <a:xfrm>
            <a:off x="7315200" y="4617006"/>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F2F0F4"/>
                </a:solidFill>
                <a:latin typeface="Montserrat" pitchFamily="34" charset="0"/>
                <a:ea typeface="Montserrat" pitchFamily="34" charset="-122"/>
                <a:cs typeface="Montserrat" pitchFamily="34" charset="-120"/>
              </a:rPr>
              <a:t>~ Hem Bhatt </a:t>
            </a:r>
            <a:endParaRPr lang="en-US" sz="1950" dirty="0"/>
          </a:p>
        </p:txBody>
      </p:sp>
      <p:pic>
        <p:nvPicPr>
          <p:cNvPr id="6" name="Picture 5">
            <a:extLst>
              <a:ext uri="{FF2B5EF4-FFF2-40B4-BE49-F238E27FC236}">
                <a16:creationId xmlns:a16="http://schemas.microsoft.com/office/drawing/2014/main" id="{B484BEA4-258A-3D85-779A-07F44766C443}"/>
              </a:ext>
            </a:extLst>
          </p:cNvPr>
          <p:cNvPicPr>
            <a:picLocks noChangeAspect="1"/>
          </p:cNvPicPr>
          <p:nvPr/>
        </p:nvPicPr>
        <p:blipFill>
          <a:blip r:embed="rId3"/>
          <a:stretch>
            <a:fillRect/>
          </a:stretch>
        </p:blipFill>
        <p:spPr>
          <a:xfrm>
            <a:off x="-1" y="0"/>
            <a:ext cx="6967959" cy="8229600"/>
          </a:xfrm>
          <a:prstGeom prst="rect">
            <a:avLst/>
          </a:prstGeom>
        </p:spPr>
      </p:pic>
      <p:sp>
        <p:nvSpPr>
          <p:cNvPr id="7" name="Rectangle 6">
            <a:extLst>
              <a:ext uri="{FF2B5EF4-FFF2-40B4-BE49-F238E27FC236}">
                <a16:creationId xmlns:a16="http://schemas.microsoft.com/office/drawing/2014/main" id="{B1FC289F-C47A-EF5E-7A71-30F68B6B5278}"/>
              </a:ext>
            </a:extLst>
          </p:cNvPr>
          <p:cNvSpPr/>
          <p:nvPr/>
        </p:nvSpPr>
        <p:spPr>
          <a:xfrm>
            <a:off x="0" y="7594522"/>
            <a:ext cx="14630400" cy="63507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70390AD5-90C3-090B-CD5F-D4ADED7816BB}"/>
              </a:ext>
            </a:extLst>
          </p:cNvPr>
          <p:cNvSpPr txBox="1"/>
          <p:nvPr/>
        </p:nvSpPr>
        <p:spPr>
          <a:xfrm>
            <a:off x="6280190" y="7484126"/>
            <a:ext cx="8616428" cy="643702"/>
          </a:xfrm>
          <a:prstGeom prst="rect">
            <a:avLst/>
          </a:prstGeom>
          <a:noFill/>
        </p:spPr>
        <p:txBody>
          <a:bodyPr wrap="square" rtlCol="0">
            <a:spAutoFit/>
          </a:bodyPr>
          <a:lstStyle/>
          <a:p>
            <a:pPr>
              <a:lnSpc>
                <a:spcPts val="4850"/>
              </a:lnSpc>
            </a:pPr>
            <a:r>
              <a:rPr lang="en-US" sz="2400" dirty="0" err="1">
                <a:solidFill>
                  <a:srgbClr val="0D0A2C"/>
                </a:solidFill>
                <a:latin typeface="Montserrat" pitchFamily="34" charset="0"/>
                <a:ea typeface="Montserrat" pitchFamily="34" charset="-122"/>
                <a:cs typeface="Montserrat" pitchFamily="34" charset="-120"/>
              </a:rPr>
              <a:t>Emotector</a:t>
            </a:r>
            <a:r>
              <a:rPr lang="en-US" sz="2400" dirty="0">
                <a:solidFill>
                  <a:srgbClr val="0D0A2C"/>
                </a:solidFill>
                <a:latin typeface="Montserrat" pitchFamily="34" charset="0"/>
                <a:ea typeface="Montserrat" pitchFamily="34" charset="-122"/>
                <a:cs typeface="Montserrat" pitchFamily="34" charset="-120"/>
              </a:rPr>
              <a:t> : Decoding Emotions, One Face at a Time</a:t>
            </a:r>
            <a:endParaRPr lang="en-US" sz="2400" dirty="0">
              <a:solidFill>
                <a:srgbClr val="0D0A2C"/>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TotalTime>
  <Words>886</Words>
  <Application>Microsoft Office PowerPoint</Application>
  <PresentationFormat>Custom</PresentationFormat>
  <Paragraphs>76</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Heebo Light</vt:lpstr>
      <vt:lpstr>Georgia</vt:lpstr>
      <vt:lpstr>Arial</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HEM BHATT</dc:creator>
  <cp:lastModifiedBy>HEM BHATT</cp:lastModifiedBy>
  <cp:revision>4</cp:revision>
  <dcterms:created xsi:type="dcterms:W3CDTF">2025-07-11T13:47:55Z</dcterms:created>
  <dcterms:modified xsi:type="dcterms:W3CDTF">2025-07-11T14:26:28Z</dcterms:modified>
</cp:coreProperties>
</file>